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788F65"/>
    <a:srgbClr val="AD254F"/>
    <a:srgbClr val="82A25C"/>
    <a:srgbClr val="9BF523"/>
    <a:srgbClr val="6FBB09"/>
    <a:srgbClr val="247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64330" autoAdjust="0"/>
  </p:normalViewPr>
  <p:slideViewPr>
    <p:cSldViewPr snapToGrid="0">
      <p:cViewPr varScale="1">
        <p:scale>
          <a:sx n="55" d="100"/>
          <a:sy n="55" d="100"/>
        </p:scale>
        <p:origin x="160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Division of dataset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Division of dataset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F0-4446-B7D1-55B33BB3AC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5F-473C-82FB-0EF2CCB2D754}"/>
              </c:ext>
            </c:extLst>
          </c:dPt>
          <c:cat>
            <c:strRef>
              <c:f>Sheet1!$A$2:$A$3</c:f>
              <c:strCache>
                <c:ptCount val="2"/>
                <c:pt idx="0">
                  <c:v>Train set</c:v>
                </c:pt>
                <c:pt idx="1">
                  <c:v>Test set</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F0F0-4446-B7D1-55B33BB3ACA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829BE-E2A3-4A08-8515-F65F43010CB6}" type="datetimeFigureOut">
              <a:rPr lang="en-US" smtClean="0"/>
              <a:t>12/11/2017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5D8ED-0780-46AB-9AC5-6CE9DE1DF648}" type="slidenum">
              <a:rPr lang="en-US" smtClean="0"/>
              <a:t>‹#›</a:t>
            </a:fld>
            <a:endParaRPr lang="en-US"/>
          </a:p>
        </p:txBody>
      </p:sp>
    </p:spTree>
    <p:extLst>
      <p:ext uri="{BB962C8B-B14F-4D97-AF65-F5344CB8AC3E}">
        <p14:creationId xmlns:p14="http://schemas.microsoft.com/office/powerpoint/2010/main" val="28627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In </a:t>
            </a:r>
            <a:r>
              <a:rPr lang="es-ES" dirty="0" err="1"/>
              <a:t>this</a:t>
            </a:r>
            <a:r>
              <a:rPr lang="es-ES" dirty="0"/>
              <a:t> </a:t>
            </a:r>
            <a:r>
              <a:rPr lang="es-ES" dirty="0" err="1"/>
              <a:t>presentation</a:t>
            </a:r>
            <a:r>
              <a:rPr lang="es-ES" dirty="0"/>
              <a:t> I am </a:t>
            </a:r>
            <a:r>
              <a:rPr lang="es-ES" dirty="0" err="1"/>
              <a:t>first</a:t>
            </a:r>
            <a:r>
              <a:rPr lang="es-ES" dirty="0"/>
              <a:t> </a:t>
            </a:r>
            <a:r>
              <a:rPr lang="es-ES" dirty="0" err="1"/>
              <a:t>going</a:t>
            </a:r>
            <a:r>
              <a:rPr lang="es-ES" dirty="0"/>
              <a:t> </a:t>
            </a:r>
            <a:r>
              <a:rPr lang="es-ES" dirty="0" err="1"/>
              <a:t>to</a:t>
            </a:r>
            <a:r>
              <a:rPr lang="es-ES" dirty="0"/>
              <a:t> </a:t>
            </a:r>
            <a:r>
              <a:rPr lang="es-ES" dirty="0" err="1"/>
              <a:t>start</a:t>
            </a:r>
            <a:r>
              <a:rPr lang="es-ES" dirty="0"/>
              <a:t> </a:t>
            </a:r>
            <a:r>
              <a:rPr lang="es-ES" dirty="0" err="1"/>
              <a:t>by</a:t>
            </a:r>
            <a:r>
              <a:rPr lang="es-ES" dirty="0"/>
              <a:t> </a:t>
            </a:r>
            <a:r>
              <a:rPr lang="es-ES" dirty="0" err="1"/>
              <a:t>giving</a:t>
            </a:r>
            <a:r>
              <a:rPr lang="es-ES" dirty="0"/>
              <a:t> </a:t>
            </a:r>
            <a:r>
              <a:rPr lang="es-ES" dirty="0" err="1"/>
              <a:t>an</a:t>
            </a:r>
            <a:r>
              <a:rPr lang="es-ES" dirty="0"/>
              <a:t> </a:t>
            </a:r>
            <a:r>
              <a:rPr lang="es-ES" dirty="0" err="1"/>
              <a:t>introduction</a:t>
            </a:r>
            <a:r>
              <a:rPr lang="es-ES" dirty="0"/>
              <a:t> and </a:t>
            </a:r>
            <a:r>
              <a:rPr lang="es-ES" dirty="0" err="1"/>
              <a:t>motivation</a:t>
            </a:r>
            <a:r>
              <a:rPr lang="es-ES" dirty="0"/>
              <a:t> </a:t>
            </a:r>
            <a:r>
              <a:rPr lang="es-ES" dirty="0" err="1"/>
              <a:t>on</a:t>
            </a:r>
            <a:r>
              <a:rPr lang="es-ES" dirty="0"/>
              <a:t> </a:t>
            </a:r>
            <a:r>
              <a:rPr lang="es-ES" dirty="0" err="1"/>
              <a:t>how</a:t>
            </a:r>
            <a:r>
              <a:rPr lang="es-ES" dirty="0"/>
              <a:t> </a:t>
            </a:r>
            <a:r>
              <a:rPr lang="es-ES" dirty="0" err="1"/>
              <a:t>water</a:t>
            </a:r>
            <a:r>
              <a:rPr lang="es-ES" dirty="0"/>
              <a:t> </a:t>
            </a:r>
            <a:r>
              <a:rPr lang="es-ES" dirty="0" err="1"/>
              <a:t>segmentation</a:t>
            </a:r>
            <a:r>
              <a:rPr lang="es-ES" dirty="0"/>
              <a:t> in </a:t>
            </a:r>
            <a:r>
              <a:rPr lang="es-ES" dirty="0" err="1"/>
              <a:t>rivers</a:t>
            </a:r>
            <a:r>
              <a:rPr lang="es-ES" dirty="0"/>
              <a:t> can </a:t>
            </a:r>
            <a:r>
              <a:rPr lang="es-ES" dirty="0" err="1"/>
              <a:t>help</a:t>
            </a:r>
            <a:r>
              <a:rPr lang="es-ES" dirty="0"/>
              <a:t> </a:t>
            </a:r>
            <a:r>
              <a:rPr lang="es-ES" dirty="0" err="1"/>
              <a:t>to</a:t>
            </a:r>
            <a:r>
              <a:rPr lang="es-ES" dirty="0"/>
              <a:t> </a:t>
            </a:r>
            <a:r>
              <a:rPr lang="es-ES" dirty="0" err="1"/>
              <a:t>early</a:t>
            </a:r>
            <a:r>
              <a:rPr lang="es-ES" dirty="0"/>
              <a:t> </a:t>
            </a:r>
            <a:r>
              <a:rPr lang="es-ES" dirty="0" err="1"/>
              <a:t>flood</a:t>
            </a:r>
            <a:r>
              <a:rPr lang="es-ES" dirty="0"/>
              <a:t> </a:t>
            </a:r>
            <a:r>
              <a:rPr lang="es-ES" dirty="0" err="1"/>
              <a:t>alert</a:t>
            </a:r>
            <a:r>
              <a:rPr lang="es-ES" dirty="0"/>
              <a:t>. </a:t>
            </a:r>
            <a:r>
              <a:rPr lang="es-ES" dirty="0" err="1"/>
              <a:t>Then</a:t>
            </a:r>
            <a:r>
              <a:rPr lang="es-ES" dirty="0"/>
              <a:t> I </a:t>
            </a:r>
            <a:r>
              <a:rPr lang="es-ES" dirty="0" err="1"/>
              <a:t>briefly</a:t>
            </a:r>
            <a:r>
              <a:rPr lang="es-ES" dirty="0"/>
              <a:t> </a:t>
            </a:r>
            <a:r>
              <a:rPr lang="es-ES" dirty="0" err="1"/>
              <a:t>introdice</a:t>
            </a:r>
            <a:r>
              <a:rPr lang="es-ES" dirty="0"/>
              <a:t> </a:t>
            </a:r>
            <a:r>
              <a:rPr lang="es-ES" dirty="0" err="1"/>
              <a:t>three</a:t>
            </a:r>
            <a:r>
              <a:rPr lang="es-ES" dirty="0"/>
              <a:t> </a:t>
            </a:r>
            <a:r>
              <a:rPr lang="es-ES" dirty="0" err="1"/>
              <a:t>state</a:t>
            </a:r>
            <a:r>
              <a:rPr lang="es-ES" dirty="0"/>
              <a:t>-</a:t>
            </a:r>
            <a:r>
              <a:rPr lang="es-ES" dirty="0" err="1"/>
              <a:t>of</a:t>
            </a:r>
            <a:r>
              <a:rPr lang="es-ES" dirty="0"/>
              <a:t>-</a:t>
            </a:r>
            <a:r>
              <a:rPr lang="es-ES" dirty="0" err="1"/>
              <a:t>the</a:t>
            </a:r>
            <a:r>
              <a:rPr lang="es-ES" dirty="0"/>
              <a:t>-art </a:t>
            </a:r>
            <a:r>
              <a:rPr lang="es-ES" dirty="0" err="1"/>
              <a:t>semantic</a:t>
            </a:r>
            <a:r>
              <a:rPr lang="es-ES" dirty="0"/>
              <a:t> </a:t>
            </a:r>
            <a:r>
              <a:rPr lang="es-ES" dirty="0" err="1"/>
              <a:t>segmentation</a:t>
            </a:r>
            <a:r>
              <a:rPr lang="es-ES" dirty="0"/>
              <a:t> </a:t>
            </a:r>
            <a:r>
              <a:rPr lang="es-ES" dirty="0" err="1"/>
              <a:t>algorithms</a:t>
            </a:r>
            <a:r>
              <a:rPr lang="es-ES" dirty="0"/>
              <a:t> </a:t>
            </a:r>
            <a:r>
              <a:rPr lang="es-ES" dirty="0" err="1"/>
              <a:t>that</a:t>
            </a:r>
            <a:r>
              <a:rPr lang="es-ES" dirty="0"/>
              <a:t> </a:t>
            </a:r>
            <a:r>
              <a:rPr lang="es-ES" dirty="0" err="1"/>
              <a:t>have</a:t>
            </a:r>
            <a:r>
              <a:rPr lang="es-ES" dirty="0"/>
              <a:t> </a:t>
            </a:r>
            <a:r>
              <a:rPr lang="es-ES" dirty="0" err="1"/>
              <a:t>been</a:t>
            </a:r>
            <a:r>
              <a:rPr lang="es-ES" dirty="0"/>
              <a:t> </a:t>
            </a:r>
            <a:r>
              <a:rPr lang="es-ES" dirty="0" err="1"/>
              <a:t>proposed</a:t>
            </a:r>
            <a:r>
              <a:rPr lang="es-ES" dirty="0"/>
              <a:t> in </a:t>
            </a:r>
            <a:r>
              <a:rPr lang="es-ES" dirty="0" err="1"/>
              <a:t>the</a:t>
            </a:r>
            <a:r>
              <a:rPr lang="es-ES" dirty="0"/>
              <a:t> literatura and </a:t>
            </a:r>
            <a:r>
              <a:rPr lang="es-ES" dirty="0" err="1"/>
              <a:t>that</a:t>
            </a:r>
            <a:r>
              <a:rPr lang="es-ES" dirty="0"/>
              <a:t> </a:t>
            </a:r>
            <a:r>
              <a:rPr lang="es-ES" dirty="0" err="1"/>
              <a:t>we</a:t>
            </a:r>
            <a:r>
              <a:rPr lang="es-ES" dirty="0"/>
              <a:t> </a:t>
            </a:r>
            <a:r>
              <a:rPr lang="es-ES" dirty="0" err="1"/>
              <a:t>will</a:t>
            </a:r>
            <a:r>
              <a:rPr lang="es-ES" dirty="0"/>
              <a:t> </a:t>
            </a:r>
            <a:r>
              <a:rPr lang="es-ES" dirty="0" err="1"/>
              <a:t>apply</a:t>
            </a:r>
            <a:r>
              <a:rPr lang="es-ES" dirty="0"/>
              <a:t> </a:t>
            </a:r>
            <a:r>
              <a:rPr lang="es-ES" dirty="0" err="1"/>
              <a:t>for</a:t>
            </a:r>
            <a:r>
              <a:rPr lang="es-ES" dirty="0"/>
              <a:t> </a:t>
            </a:r>
            <a:r>
              <a:rPr lang="es-ES" dirty="0" err="1"/>
              <a:t>this</a:t>
            </a:r>
            <a:r>
              <a:rPr lang="es-ES" dirty="0"/>
              <a:t> </a:t>
            </a:r>
            <a:r>
              <a:rPr lang="es-ES" dirty="0" err="1"/>
              <a:t>task</a:t>
            </a:r>
            <a:r>
              <a:rPr lang="es-ES" dirty="0"/>
              <a:t>. </a:t>
            </a:r>
            <a:r>
              <a:rPr lang="es-ES" dirty="0" err="1"/>
              <a:t>Then</a:t>
            </a:r>
            <a:r>
              <a:rPr lang="es-ES" dirty="0"/>
              <a:t> I am </a:t>
            </a:r>
            <a:r>
              <a:rPr lang="es-ES" dirty="0" err="1"/>
              <a:t>going</a:t>
            </a:r>
            <a:r>
              <a:rPr lang="es-ES" dirty="0"/>
              <a:t> </a:t>
            </a:r>
            <a:r>
              <a:rPr lang="es-ES" dirty="0" err="1"/>
              <a:t>to</a:t>
            </a:r>
            <a:r>
              <a:rPr lang="es-ES" dirty="0"/>
              <a:t> </a:t>
            </a:r>
            <a:r>
              <a:rPr lang="es-ES" dirty="0" err="1"/>
              <a:t>talk</a:t>
            </a:r>
            <a:r>
              <a:rPr lang="es-ES" dirty="0"/>
              <a:t> </a:t>
            </a:r>
            <a:r>
              <a:rPr lang="es-ES" dirty="0" err="1"/>
              <a:t>about</a:t>
            </a:r>
            <a:r>
              <a:rPr lang="es-ES" dirty="0"/>
              <a:t> </a:t>
            </a:r>
            <a:r>
              <a:rPr lang="es-ES" dirty="0" err="1"/>
              <a:t>the</a:t>
            </a:r>
            <a:r>
              <a:rPr lang="es-ES" dirty="0"/>
              <a:t> </a:t>
            </a:r>
            <a:r>
              <a:rPr lang="es-ES" dirty="0" err="1"/>
              <a:t>dataset</a:t>
            </a:r>
            <a:r>
              <a:rPr lang="es-ES" dirty="0"/>
              <a:t> </a:t>
            </a:r>
            <a:r>
              <a:rPr lang="es-ES" dirty="0" err="1"/>
              <a:t>that</a:t>
            </a:r>
            <a:r>
              <a:rPr lang="es-ES" dirty="0"/>
              <a:t> </a:t>
            </a:r>
            <a:r>
              <a:rPr lang="es-ES" dirty="0" err="1"/>
              <a:t>we</a:t>
            </a:r>
            <a:r>
              <a:rPr lang="es-ES" dirty="0"/>
              <a:t> </a:t>
            </a:r>
            <a:r>
              <a:rPr lang="es-ES" dirty="0" err="1"/>
              <a:t>have</a:t>
            </a:r>
            <a:r>
              <a:rPr lang="es-ES" dirty="0"/>
              <a:t> </a:t>
            </a:r>
            <a:r>
              <a:rPr lang="es-ES" dirty="0" err="1"/>
              <a:t>created</a:t>
            </a:r>
            <a:r>
              <a:rPr lang="es-ES" dirty="0"/>
              <a:t> </a:t>
            </a:r>
            <a:r>
              <a:rPr lang="es-ES" dirty="0" err="1"/>
              <a:t>to</a:t>
            </a:r>
            <a:r>
              <a:rPr lang="es-ES" dirty="0"/>
              <a:t> </a:t>
            </a:r>
            <a:r>
              <a:rPr lang="es-ES" dirty="0" err="1"/>
              <a:t>train</a:t>
            </a:r>
            <a:r>
              <a:rPr lang="es-ES" dirty="0"/>
              <a:t> </a:t>
            </a:r>
            <a:r>
              <a:rPr lang="es-ES" dirty="0" err="1"/>
              <a:t>the</a:t>
            </a:r>
            <a:r>
              <a:rPr lang="es-ES" dirty="0"/>
              <a:t> </a:t>
            </a:r>
            <a:r>
              <a:rPr lang="es-ES" dirty="0" err="1"/>
              <a:t>algorithms</a:t>
            </a:r>
            <a:r>
              <a:rPr lang="es-ES" dirty="0"/>
              <a:t> and test </a:t>
            </a:r>
            <a:r>
              <a:rPr lang="es-ES" dirty="0" err="1"/>
              <a:t>the</a:t>
            </a:r>
            <a:r>
              <a:rPr lang="es-ES" dirty="0"/>
              <a:t> </a:t>
            </a:r>
            <a:r>
              <a:rPr lang="es-ES" dirty="0" err="1"/>
              <a:t>result</a:t>
            </a:r>
            <a:r>
              <a:rPr lang="es-ES" dirty="0"/>
              <a:t>, </a:t>
            </a:r>
            <a:r>
              <a:rPr lang="es-ES" dirty="0" err="1"/>
              <a:t>the</a:t>
            </a:r>
            <a:r>
              <a:rPr lang="es-ES" dirty="0"/>
              <a:t> </a:t>
            </a:r>
            <a:r>
              <a:rPr lang="es-ES" dirty="0" err="1"/>
              <a:t>experiments</a:t>
            </a:r>
            <a:r>
              <a:rPr lang="es-ES" dirty="0"/>
              <a:t> </a:t>
            </a:r>
            <a:r>
              <a:rPr lang="es-ES" dirty="0" err="1"/>
              <a:t>that</a:t>
            </a:r>
            <a:r>
              <a:rPr lang="es-ES" dirty="0"/>
              <a:t> </a:t>
            </a:r>
            <a:r>
              <a:rPr lang="es-ES" dirty="0" err="1"/>
              <a:t>we</a:t>
            </a:r>
            <a:r>
              <a:rPr lang="es-ES" dirty="0"/>
              <a:t> </a:t>
            </a:r>
            <a:r>
              <a:rPr lang="es-ES" dirty="0" err="1"/>
              <a:t>have</a:t>
            </a:r>
            <a:r>
              <a:rPr lang="es-ES" dirty="0"/>
              <a:t> done and I </a:t>
            </a:r>
            <a:r>
              <a:rPr lang="es-ES" dirty="0" err="1"/>
              <a:t>will</a:t>
            </a:r>
            <a:r>
              <a:rPr lang="es-ES" dirty="0"/>
              <a:t> </a:t>
            </a:r>
            <a:r>
              <a:rPr lang="es-ES" dirty="0" err="1"/>
              <a:t>finalize</a:t>
            </a:r>
            <a:r>
              <a:rPr lang="es-ES" dirty="0"/>
              <a:t> </a:t>
            </a:r>
            <a:r>
              <a:rPr lang="es-ES" dirty="0" err="1"/>
              <a:t>with</a:t>
            </a:r>
            <a:r>
              <a:rPr lang="es-ES" dirty="0"/>
              <a:t> </a:t>
            </a:r>
            <a:r>
              <a:rPr lang="es-ES" dirty="0" err="1"/>
              <a:t>some</a:t>
            </a:r>
            <a:r>
              <a:rPr lang="es-ES" dirty="0"/>
              <a:t> </a:t>
            </a:r>
            <a:r>
              <a:rPr lang="es-ES" dirty="0" err="1"/>
              <a:t>conclusions</a:t>
            </a:r>
            <a:r>
              <a:rPr lang="es-ES" dirty="0"/>
              <a:t>.</a:t>
            </a:r>
            <a:endParaRPr lang="en-US" dirty="0"/>
          </a:p>
        </p:txBody>
      </p:sp>
      <p:sp>
        <p:nvSpPr>
          <p:cNvPr id="4" name="Slide Number Placeholder 3"/>
          <p:cNvSpPr>
            <a:spLocks noGrp="1"/>
          </p:cNvSpPr>
          <p:nvPr>
            <p:ph type="sldNum" sz="quarter" idx="10"/>
          </p:nvPr>
        </p:nvSpPr>
        <p:spPr/>
        <p:txBody>
          <a:bodyPr/>
          <a:lstStyle/>
          <a:p>
            <a:fld id="{44D5D8ED-0780-46AB-9AC5-6CE9DE1DF648}" type="slidenum">
              <a:rPr lang="en-US" smtClean="0"/>
              <a:t>2</a:t>
            </a:fld>
            <a:endParaRPr lang="en-US"/>
          </a:p>
        </p:txBody>
      </p:sp>
    </p:spTree>
    <p:extLst>
      <p:ext uri="{BB962C8B-B14F-4D97-AF65-F5344CB8AC3E}">
        <p14:creationId xmlns:p14="http://schemas.microsoft.com/office/powerpoint/2010/main" val="16924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Floods are major natural disasters which cause deaths and material damages every year. Monitoring these events is crucial in order to reduce both the affected people and the economic losses.</a:t>
            </a:r>
          </a:p>
          <a:p>
            <a:r>
              <a:rPr lang="en-US" sz="1200" b="0" i="0" u="none" strike="noStrike" kern="1200" baseline="0" dirty="0">
                <a:solidFill>
                  <a:schemeClr val="tx1"/>
                </a:solidFill>
                <a:latin typeface="+mn-lt"/>
                <a:ea typeface="+mn-ea"/>
                <a:cs typeface="+mn-cs"/>
              </a:rPr>
              <a:t>Floods report global annual economic losses of $96 billion. They are mainly due to river water overflows, which are caused either by heavy precipitations or by rapid snow melting. Lately, with the decrease in cost of video cameras and to improve river monitoring and early warnings, video cameras can be installed in riverbeds to assess the water level status. The most straightforward way to visually determine if an alert threshold is reached is to use static cameras pointed toward the riverbed and compare the water level against historical observations . However, the manual monitoring of video cameras is very costly. In this work, we propose to use a water segmentation technique to analyze video streams in real-time in order to automatically detect sudden </a:t>
            </a:r>
            <a:r>
              <a:rPr lang="en-US" sz="1200" b="0" i="0" u="none" strike="noStrike" kern="1200" baseline="0">
                <a:solidFill>
                  <a:schemeClr val="tx1"/>
                </a:solidFill>
                <a:latin typeface="+mn-lt"/>
                <a:ea typeface="+mn-ea"/>
                <a:cs typeface="+mn-cs"/>
              </a:rPr>
              <a:t>water extend increases</a:t>
            </a:r>
            <a:r>
              <a:rPr lang="en-US" sz="1200" b="0" i="0" u="none" strike="noStrike" kern="1200" baseline="0" dirty="0">
                <a:solidFill>
                  <a:schemeClr val="tx1"/>
                </a:solidFill>
                <a:latin typeface="+mn-lt"/>
                <a:ea typeface="+mn-ea"/>
                <a:cs typeface="+mn-cs"/>
              </a:rPr>
              <a:t>.</a:t>
            </a:r>
          </a:p>
          <a:p>
            <a:r>
              <a:rPr lang="es-ES" sz="1200" b="0" i="0"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he idea is that if we have a water segmentation algorithm, we can set up a water level threshold</a:t>
            </a:r>
            <a:endParaRPr lang="en-US"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4D5D8ED-0780-46AB-9AC5-6CE9DE1DF648}" type="slidenum">
              <a:rPr lang="en-US" smtClean="0"/>
              <a:t>3</a:t>
            </a:fld>
            <a:endParaRPr lang="en-US"/>
          </a:p>
        </p:txBody>
      </p:sp>
    </p:spTree>
    <p:extLst>
      <p:ext uri="{BB962C8B-B14F-4D97-AF65-F5344CB8AC3E}">
        <p14:creationId xmlns:p14="http://schemas.microsoft.com/office/powerpoint/2010/main" val="104223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And actívate </a:t>
            </a:r>
            <a:r>
              <a:rPr lang="es-ES" dirty="0" err="1"/>
              <a:t>an</a:t>
            </a:r>
            <a:r>
              <a:rPr lang="es-ES" dirty="0"/>
              <a:t> </a:t>
            </a:r>
            <a:r>
              <a:rPr lang="es-ES" dirty="0" err="1"/>
              <a:t>alarm</a:t>
            </a:r>
            <a:r>
              <a:rPr lang="es-ES" dirty="0"/>
              <a:t> </a:t>
            </a:r>
            <a:r>
              <a:rPr lang="es-ES" dirty="0" err="1"/>
              <a:t>when</a:t>
            </a:r>
            <a:r>
              <a:rPr lang="es-ES" dirty="0"/>
              <a:t> </a:t>
            </a:r>
            <a:r>
              <a:rPr lang="es-ES" dirty="0" err="1"/>
              <a:t>the</a:t>
            </a:r>
            <a:r>
              <a:rPr lang="es-ES" dirty="0"/>
              <a:t> </a:t>
            </a:r>
            <a:r>
              <a:rPr lang="es-ES" dirty="0" err="1"/>
              <a:t>water</a:t>
            </a:r>
            <a:r>
              <a:rPr lang="es-ES" dirty="0"/>
              <a:t> </a:t>
            </a:r>
            <a:r>
              <a:rPr lang="es-ES" dirty="0" err="1"/>
              <a:t>level</a:t>
            </a:r>
            <a:r>
              <a:rPr lang="es-ES" dirty="0"/>
              <a:t> </a:t>
            </a:r>
            <a:r>
              <a:rPr lang="es-ES" dirty="0" err="1"/>
              <a:t>goes</a:t>
            </a:r>
            <a:r>
              <a:rPr lang="es-ES" dirty="0"/>
              <a:t> </a:t>
            </a:r>
            <a:r>
              <a:rPr lang="es-ES" dirty="0" err="1"/>
              <a:t>above</a:t>
            </a:r>
            <a:r>
              <a:rPr lang="es-ES" dirty="0"/>
              <a:t> </a:t>
            </a:r>
            <a:r>
              <a:rPr lang="es-ES" dirty="0" err="1"/>
              <a:t>the</a:t>
            </a:r>
            <a:r>
              <a:rPr lang="es-ES" dirty="0"/>
              <a:t> </a:t>
            </a:r>
            <a:r>
              <a:rPr lang="es-ES" dirty="0" err="1"/>
              <a:t>threshold</a:t>
            </a:r>
            <a:r>
              <a:rPr lang="es-ES" dirty="0"/>
              <a:t>.</a:t>
            </a:r>
            <a:endParaRPr lang="en-US" dirty="0"/>
          </a:p>
        </p:txBody>
      </p:sp>
      <p:sp>
        <p:nvSpPr>
          <p:cNvPr id="4" name="Slide Number Placeholder 3"/>
          <p:cNvSpPr>
            <a:spLocks noGrp="1"/>
          </p:cNvSpPr>
          <p:nvPr>
            <p:ph type="sldNum" sz="quarter" idx="10"/>
          </p:nvPr>
        </p:nvSpPr>
        <p:spPr/>
        <p:txBody>
          <a:bodyPr/>
          <a:lstStyle/>
          <a:p>
            <a:fld id="{44D5D8ED-0780-46AB-9AC5-6CE9DE1DF648}" type="slidenum">
              <a:rPr lang="en-US" smtClean="0"/>
              <a:t>4</a:t>
            </a:fld>
            <a:endParaRPr lang="en-US"/>
          </a:p>
        </p:txBody>
      </p:sp>
    </p:spTree>
    <p:extLst>
      <p:ext uri="{BB962C8B-B14F-4D97-AF65-F5344CB8AC3E}">
        <p14:creationId xmlns:p14="http://schemas.microsoft.com/office/powerpoint/2010/main" val="303670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incremental usage of surveillance cameras in areas prone to natural disasters has raised interest in such events in the scientific community, especially in the computer vision</a:t>
            </a:r>
          </a:p>
          <a:p>
            <a:r>
              <a:rPr lang="en-US" sz="1200" b="0" i="0" u="none" strike="noStrike" kern="1200" baseline="0" dirty="0">
                <a:solidFill>
                  <a:schemeClr val="tx1"/>
                </a:solidFill>
                <a:latin typeface="+mn-lt"/>
                <a:ea typeface="+mn-ea"/>
                <a:cs typeface="+mn-cs"/>
              </a:rPr>
              <a:t>domain. Background subtraction techniques together with morphological operations and color probability has been used to determine water presence in videos. When it</a:t>
            </a:r>
          </a:p>
          <a:p>
            <a:r>
              <a:rPr lang="en-US" sz="1200" b="0" i="0" u="none" strike="noStrike" kern="1200" baseline="0" dirty="0">
                <a:solidFill>
                  <a:schemeClr val="tx1"/>
                </a:solidFill>
                <a:latin typeface="+mn-lt"/>
                <a:ea typeface="+mn-ea"/>
                <a:cs typeface="+mn-cs"/>
              </a:rPr>
              <a:t>comes to static images, most algorithms are based on light, texture and color features, and on clustering or classification models to segment the regions containing water . The</a:t>
            </a:r>
          </a:p>
          <a:p>
            <a:r>
              <a:rPr lang="en-US" sz="1200" b="0" i="0" u="none" strike="noStrike" kern="1200" baseline="0" dirty="0">
                <a:solidFill>
                  <a:schemeClr val="tx1"/>
                </a:solidFill>
                <a:latin typeface="+mn-lt"/>
                <a:ea typeface="+mn-ea"/>
                <a:cs typeface="+mn-cs"/>
              </a:rPr>
              <a:t>main drawback of these algorithms is the usage of handcrafted features which work well only the specific context in which they were created, because they are dependent</a:t>
            </a:r>
          </a:p>
          <a:p>
            <a:r>
              <a:rPr lang="en-US" sz="1200" b="0" i="0" u="none" strike="noStrike" kern="1200" baseline="0" dirty="0">
                <a:solidFill>
                  <a:schemeClr val="tx1"/>
                </a:solidFill>
                <a:latin typeface="+mn-lt"/>
                <a:ea typeface="+mn-ea"/>
                <a:cs typeface="+mn-cs"/>
              </a:rPr>
              <a:t>on image characteristics such as lighting conditions, water color, etc. Moreover, the comparison among such algorithms is difficult because all previous studies are evaluated on </a:t>
            </a:r>
            <a:r>
              <a:rPr lang="en-US" sz="1200" b="0" i="0" u="none" strike="noStrike" kern="1200" baseline="0" dirty="0" err="1">
                <a:solidFill>
                  <a:schemeClr val="tx1"/>
                </a:solidFill>
                <a:latin typeface="+mn-lt"/>
                <a:ea typeface="+mn-ea"/>
                <a:cs typeface="+mn-cs"/>
              </a:rPr>
              <a:t>nonpublicly</a:t>
            </a:r>
            <a:r>
              <a:rPr lang="en-US" sz="1200" b="0" i="0" u="none" strike="noStrike" kern="1200" baseline="0" dirty="0">
                <a:solidFill>
                  <a:schemeClr val="tx1"/>
                </a:solidFill>
                <a:latin typeface="+mn-lt"/>
                <a:ea typeface="+mn-ea"/>
                <a:cs typeface="+mn-cs"/>
              </a:rPr>
              <a:t>-available data.</a:t>
            </a:r>
            <a:endParaRPr lang="en-US" dirty="0"/>
          </a:p>
        </p:txBody>
      </p:sp>
      <p:sp>
        <p:nvSpPr>
          <p:cNvPr id="4" name="Slide Number Placeholder 3"/>
          <p:cNvSpPr>
            <a:spLocks noGrp="1"/>
          </p:cNvSpPr>
          <p:nvPr>
            <p:ph type="sldNum" sz="quarter" idx="10"/>
          </p:nvPr>
        </p:nvSpPr>
        <p:spPr/>
        <p:txBody>
          <a:bodyPr/>
          <a:lstStyle/>
          <a:p>
            <a:fld id="{44D5D8ED-0780-46AB-9AC5-6CE9DE1DF648}" type="slidenum">
              <a:rPr lang="en-US" smtClean="0"/>
              <a:t>5</a:t>
            </a:fld>
            <a:endParaRPr lang="en-US"/>
          </a:p>
        </p:txBody>
      </p:sp>
    </p:spTree>
    <p:extLst>
      <p:ext uri="{BB962C8B-B14F-4D97-AF65-F5344CB8AC3E}">
        <p14:creationId xmlns:p14="http://schemas.microsoft.com/office/powerpoint/2010/main" val="148785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last few years, the breakthrough of Deep Learning has stirred the field of machine learning and artificial Intelligence. As an example Google, on of the leading companies in Artificial Intelligence has increased exponentially the usage of Deep Learning in the past 5 years.</a:t>
            </a:r>
            <a:endParaRPr lang="en-US" dirty="0"/>
          </a:p>
        </p:txBody>
      </p:sp>
      <p:sp>
        <p:nvSpPr>
          <p:cNvPr id="4" name="Slide Number Placeholder 3"/>
          <p:cNvSpPr>
            <a:spLocks noGrp="1"/>
          </p:cNvSpPr>
          <p:nvPr>
            <p:ph type="sldNum" sz="quarter" idx="10"/>
          </p:nvPr>
        </p:nvSpPr>
        <p:spPr/>
        <p:txBody>
          <a:bodyPr/>
          <a:lstStyle/>
          <a:p>
            <a:fld id="{44D5D8ED-0780-46AB-9AC5-6CE9DE1DF648}" type="slidenum">
              <a:rPr lang="en-US" smtClean="0"/>
              <a:t>6</a:t>
            </a:fld>
            <a:endParaRPr lang="en-US"/>
          </a:p>
        </p:txBody>
      </p:sp>
    </p:spTree>
    <p:extLst>
      <p:ext uri="{BB962C8B-B14F-4D97-AF65-F5344CB8AC3E}">
        <p14:creationId xmlns:p14="http://schemas.microsoft.com/office/powerpoint/2010/main" val="217632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Deep </a:t>
            </a:r>
            <a:r>
              <a:rPr lang="es-ES" dirty="0" err="1"/>
              <a:t>learning</a:t>
            </a:r>
            <a:r>
              <a:rPr lang="es-ES" dirty="0"/>
              <a:t> has </a:t>
            </a:r>
            <a:r>
              <a:rPr lang="es-ES" dirty="0" err="1"/>
              <a:t>also</a:t>
            </a:r>
            <a:r>
              <a:rPr lang="es-ES" dirty="0"/>
              <a:t> </a:t>
            </a:r>
            <a:r>
              <a:rPr lang="es-ES" dirty="0" err="1"/>
              <a:t>recently</a:t>
            </a:r>
            <a:r>
              <a:rPr lang="es-ES" dirty="0"/>
              <a:t> </a:t>
            </a:r>
            <a:r>
              <a:rPr lang="es-ES" dirty="0" err="1"/>
              <a:t>been</a:t>
            </a:r>
            <a:r>
              <a:rPr lang="es-ES" dirty="0"/>
              <a:t> </a:t>
            </a:r>
            <a:r>
              <a:rPr lang="es-ES" dirty="0" err="1"/>
              <a:t>applyed</a:t>
            </a:r>
            <a:r>
              <a:rPr lang="es-ES" dirty="0"/>
              <a:t> </a:t>
            </a:r>
            <a:r>
              <a:rPr lang="es-ES" dirty="0" err="1"/>
              <a:t>to</a:t>
            </a:r>
            <a:r>
              <a:rPr lang="es-ES" dirty="0"/>
              <a:t> </a:t>
            </a:r>
            <a:r>
              <a:rPr lang="es-ES" dirty="0" err="1"/>
              <a:t>flood</a:t>
            </a:r>
            <a:r>
              <a:rPr lang="es-ES" dirty="0"/>
              <a:t> </a:t>
            </a:r>
            <a:r>
              <a:rPr lang="es-ES" dirty="0" err="1"/>
              <a:t>estimation</a:t>
            </a:r>
            <a:r>
              <a:rPr lang="es-ES" dirty="0"/>
              <a:t> in </a:t>
            </a:r>
            <a:r>
              <a:rPr lang="es-ES" dirty="0" err="1"/>
              <a:t>images</a:t>
            </a:r>
            <a:r>
              <a:rPr lang="es-ES" dirty="0"/>
              <a:t> and video. </a:t>
            </a:r>
            <a:r>
              <a:rPr lang="es-ES" dirty="0" err="1"/>
              <a:t>Specifically</a:t>
            </a:r>
            <a:r>
              <a:rPr lang="es-ES" dirty="0"/>
              <a:t> </a:t>
            </a:r>
            <a:r>
              <a:rPr lang="es-ES" dirty="0" err="1"/>
              <a:t>we</a:t>
            </a:r>
            <a:r>
              <a:rPr lang="es-ES" dirty="0"/>
              <a:t> </a:t>
            </a:r>
            <a:r>
              <a:rPr lang="es-ES" dirty="0" err="1"/>
              <a:t>refer</a:t>
            </a:r>
            <a:r>
              <a:rPr lang="es-ES" dirty="0"/>
              <a:t> </a:t>
            </a:r>
            <a:r>
              <a:rPr lang="es-ES" dirty="0" err="1"/>
              <a:t>to</a:t>
            </a:r>
            <a:r>
              <a:rPr lang="es-ES" dirty="0"/>
              <a:t> a </a:t>
            </a:r>
            <a:r>
              <a:rPr lang="es-ES" dirty="0" err="1"/>
              <a:t>paper</a:t>
            </a:r>
            <a:r>
              <a:rPr lang="es-ES" dirty="0"/>
              <a:t> </a:t>
            </a:r>
            <a:r>
              <a:rPr lang="es-ES" dirty="0" err="1"/>
              <a:t>where</a:t>
            </a:r>
            <a:r>
              <a:rPr lang="es-ES" dirty="0"/>
              <a:t> </a:t>
            </a:r>
            <a:r>
              <a:rPr lang="es-ES" dirty="0" err="1"/>
              <a:t>they</a:t>
            </a:r>
            <a:r>
              <a:rPr lang="es-ES" dirty="0"/>
              <a:t> </a:t>
            </a:r>
            <a:r>
              <a:rPr lang="es-ES" dirty="0" err="1"/>
              <a:t>designed</a:t>
            </a:r>
            <a:r>
              <a:rPr lang="es-ES" dirty="0"/>
              <a:t> a </a:t>
            </a:r>
            <a:r>
              <a:rPr lang="es-ES" dirty="0" err="1"/>
              <a:t>convolutional</a:t>
            </a:r>
            <a:r>
              <a:rPr lang="es-ES" dirty="0"/>
              <a:t> neural </a:t>
            </a:r>
            <a:r>
              <a:rPr lang="es-ES" dirty="0" err="1"/>
              <a:t>network</a:t>
            </a:r>
            <a:r>
              <a:rPr lang="es-ES" dirty="0"/>
              <a:t> </a:t>
            </a:r>
            <a:r>
              <a:rPr lang="es-ES" dirty="0" err="1"/>
              <a:t>to</a:t>
            </a:r>
            <a:r>
              <a:rPr lang="es-ES" dirty="0"/>
              <a:t> </a:t>
            </a:r>
            <a:r>
              <a:rPr lang="es-ES" dirty="0" err="1"/>
              <a:t>detect</a:t>
            </a:r>
            <a:r>
              <a:rPr lang="es-ES" dirty="0"/>
              <a:t> </a:t>
            </a:r>
            <a:endParaRPr lang="en-US" dirty="0"/>
          </a:p>
        </p:txBody>
      </p:sp>
      <p:sp>
        <p:nvSpPr>
          <p:cNvPr id="4" name="Slide Number Placeholder 3"/>
          <p:cNvSpPr>
            <a:spLocks noGrp="1"/>
          </p:cNvSpPr>
          <p:nvPr>
            <p:ph type="sldNum" sz="quarter" idx="10"/>
          </p:nvPr>
        </p:nvSpPr>
        <p:spPr/>
        <p:txBody>
          <a:bodyPr/>
          <a:lstStyle/>
          <a:p>
            <a:fld id="{44D5D8ED-0780-46AB-9AC5-6CE9DE1DF648}" type="slidenum">
              <a:rPr lang="en-US" smtClean="0"/>
              <a:t>7</a:t>
            </a:fld>
            <a:endParaRPr lang="en-US"/>
          </a:p>
        </p:txBody>
      </p:sp>
    </p:spTree>
    <p:extLst>
      <p:ext uri="{BB962C8B-B14F-4D97-AF65-F5344CB8AC3E}">
        <p14:creationId xmlns:p14="http://schemas.microsoft.com/office/powerpoint/2010/main" val="312853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of the first proposed FCN for</a:t>
            </a:r>
          </a:p>
          <a:p>
            <a:r>
              <a:rPr lang="en-US" sz="1200" b="0" i="0" u="none" strike="noStrike" kern="1200" baseline="0" dirty="0">
                <a:solidFill>
                  <a:schemeClr val="tx1"/>
                </a:solidFill>
                <a:latin typeface="+mn-lt"/>
                <a:ea typeface="+mn-ea"/>
                <a:cs typeface="+mn-cs"/>
              </a:rPr>
              <a:t>semantic segmentation, adapting contemporary classification</a:t>
            </a:r>
          </a:p>
          <a:p>
            <a:r>
              <a:rPr lang="en-US" sz="1200" b="0" i="0" u="none" strike="noStrike" kern="1200" baseline="0" dirty="0">
                <a:solidFill>
                  <a:schemeClr val="tx1"/>
                </a:solidFill>
                <a:latin typeface="+mn-lt"/>
                <a:ea typeface="+mn-ea"/>
                <a:cs typeface="+mn-cs"/>
              </a:rPr>
              <a:t>networks such as </a:t>
            </a:r>
            <a:r>
              <a:rPr lang="en-US" sz="1200" b="0" i="0" u="none" strike="noStrike" kern="1200" baseline="0" dirty="0" err="1">
                <a:solidFill>
                  <a:schemeClr val="tx1"/>
                </a:solidFill>
                <a:latin typeface="+mn-lt"/>
                <a:ea typeface="+mn-ea"/>
                <a:cs typeface="+mn-cs"/>
              </a:rPr>
              <a:t>AlexNet</a:t>
            </a:r>
            <a:r>
              <a:rPr lang="en-US" sz="1200" b="0" i="0" u="none" strike="noStrike" kern="1200" baseline="0" dirty="0">
                <a:solidFill>
                  <a:schemeClr val="tx1"/>
                </a:solidFill>
                <a:latin typeface="+mn-lt"/>
                <a:ea typeface="+mn-ea"/>
                <a:cs typeface="+mn-cs"/>
              </a:rPr>
              <a:t> [17], </a:t>
            </a:r>
            <a:r>
              <a:rPr lang="en-US" sz="1200" b="0" i="0" u="none" strike="noStrike" kern="1200" baseline="0" dirty="0" err="1">
                <a:solidFill>
                  <a:schemeClr val="tx1"/>
                </a:solidFill>
                <a:latin typeface="+mn-lt"/>
                <a:ea typeface="+mn-ea"/>
                <a:cs typeface="+mn-cs"/>
              </a:rPr>
              <a:t>VGGnet</a:t>
            </a:r>
            <a:r>
              <a:rPr lang="en-US" sz="1200" b="0" i="0" u="none" strike="noStrike" kern="1200" baseline="0" dirty="0">
                <a:solidFill>
                  <a:schemeClr val="tx1"/>
                </a:solidFill>
                <a:latin typeface="+mn-lt"/>
                <a:ea typeface="+mn-ea"/>
                <a:cs typeface="+mn-cs"/>
              </a:rPr>
              <a:t> [18] and</a:t>
            </a:r>
          </a:p>
          <a:p>
            <a:r>
              <a:rPr lang="en-US" sz="1200" b="0" i="0" u="none" strike="noStrike" kern="1200" baseline="0" dirty="0" err="1">
                <a:solidFill>
                  <a:schemeClr val="tx1"/>
                </a:solidFill>
                <a:latin typeface="+mn-lt"/>
                <a:ea typeface="+mn-ea"/>
                <a:cs typeface="+mn-cs"/>
              </a:rPr>
              <a:t>GoogLeNet</a:t>
            </a:r>
            <a:r>
              <a:rPr lang="en-US" sz="1200" b="0" i="0" u="none" strike="noStrike" kern="1200" baseline="0" dirty="0">
                <a:solidFill>
                  <a:schemeClr val="tx1"/>
                </a:solidFill>
                <a:latin typeface="+mn-lt"/>
                <a:ea typeface="+mn-ea"/>
                <a:cs typeface="+mn-cs"/>
              </a:rPr>
              <a:t> [19] into FCN. To produce dense predictions</a:t>
            </a:r>
          </a:p>
          <a:p>
            <a:r>
              <a:rPr lang="en-US" sz="1200" b="0" i="0" u="none" strike="noStrike" kern="1200" baseline="0" dirty="0">
                <a:solidFill>
                  <a:schemeClr val="tx1"/>
                </a:solidFill>
                <a:latin typeface="+mn-lt"/>
                <a:ea typeface="+mn-ea"/>
                <a:cs typeface="+mn-cs"/>
              </a:rPr>
              <a:t>they propose to do bilinear interpolation and </a:t>
            </a:r>
            <a:r>
              <a:rPr lang="en-US" sz="1200" b="0" i="0" u="none" strike="noStrike" kern="1200" baseline="0" dirty="0" err="1">
                <a:solidFill>
                  <a:schemeClr val="tx1"/>
                </a:solidFill>
                <a:latin typeface="+mn-lt"/>
                <a:ea typeface="+mn-ea"/>
                <a:cs typeface="+mn-cs"/>
              </a:rPr>
              <a:t>upsampling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using convolutions with an input stride of 1=f, where f</a:t>
            </a:r>
          </a:p>
          <a:p>
            <a:r>
              <a:rPr lang="en-US" sz="1200" b="0" i="0" u="none" strike="noStrike" kern="1200" baseline="0" dirty="0">
                <a:solidFill>
                  <a:schemeClr val="tx1"/>
                </a:solidFill>
                <a:latin typeface="+mn-lt"/>
                <a:ea typeface="+mn-ea"/>
                <a:cs typeface="+mn-cs"/>
              </a:rPr>
              <a:t>is the factor needed in order to reverse the forward and</a:t>
            </a:r>
          </a:p>
          <a:p>
            <a:r>
              <a:rPr lang="en-US" sz="1200" b="0" i="0" u="none" strike="noStrike" kern="1200" baseline="0" dirty="0">
                <a:solidFill>
                  <a:schemeClr val="tx1"/>
                </a:solidFill>
                <a:latin typeface="+mn-lt"/>
                <a:ea typeface="+mn-ea"/>
                <a:cs typeface="+mn-cs"/>
              </a:rPr>
              <a:t>backward passes of the convolution. The deconvolutional</a:t>
            </a:r>
          </a:p>
          <a:p>
            <a:r>
              <a:rPr lang="en-US" sz="1200" b="0" i="0" u="none" strike="noStrike" kern="1200" baseline="0" dirty="0">
                <a:solidFill>
                  <a:schemeClr val="tx1"/>
                </a:solidFill>
                <a:latin typeface="+mn-lt"/>
                <a:ea typeface="+mn-ea"/>
                <a:cs typeface="+mn-cs"/>
              </a:rPr>
              <a:t>filters are also learned. Skip layers are added to combine</a:t>
            </a:r>
          </a:p>
          <a:p>
            <a:r>
              <a:rPr lang="en-US" sz="1200" b="0" i="0" u="none" strike="noStrike" kern="1200" baseline="0" dirty="0">
                <a:solidFill>
                  <a:schemeClr val="tx1"/>
                </a:solidFill>
                <a:latin typeface="+mn-lt"/>
                <a:ea typeface="+mn-ea"/>
                <a:cs typeface="+mn-cs"/>
              </a:rPr>
              <a:t>the prediction layer with previous layers with finer strides</a:t>
            </a:r>
            <a:endParaRPr lang="en-US" dirty="0"/>
          </a:p>
        </p:txBody>
      </p:sp>
      <p:sp>
        <p:nvSpPr>
          <p:cNvPr id="4" name="Slide Number Placeholder 3"/>
          <p:cNvSpPr>
            <a:spLocks noGrp="1"/>
          </p:cNvSpPr>
          <p:nvPr>
            <p:ph type="sldNum" sz="quarter" idx="10"/>
          </p:nvPr>
        </p:nvSpPr>
        <p:spPr/>
        <p:txBody>
          <a:bodyPr/>
          <a:lstStyle/>
          <a:p>
            <a:fld id="{44D5D8ED-0780-46AB-9AC5-6CE9DE1DF648}" type="slidenum">
              <a:rPr lang="en-US" smtClean="0"/>
              <a:t>8</a:t>
            </a:fld>
            <a:endParaRPr lang="en-US"/>
          </a:p>
        </p:txBody>
      </p:sp>
    </p:spTree>
    <p:extLst>
      <p:ext uri="{BB962C8B-B14F-4D97-AF65-F5344CB8AC3E}">
        <p14:creationId xmlns:p14="http://schemas.microsoft.com/office/powerpoint/2010/main" val="54419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318B-432A-43E8-8BA2-DE33F625C6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A145C1-7280-4E4B-98B3-345738F43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714F36-F8E3-4226-9558-9917D1E15BDC}"/>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5" name="Footer Placeholder 4">
            <a:extLst>
              <a:ext uri="{FF2B5EF4-FFF2-40B4-BE49-F238E27FC236}">
                <a16:creationId xmlns:a16="http://schemas.microsoft.com/office/drawing/2014/main" id="{D649C096-BF33-434D-8015-A1CDA3428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C1ABE-8FF2-4550-8DC5-7D5CC16A7DB0}"/>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5110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A05-E796-4B8C-8148-85DA9E26F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06402C-53EF-40E3-8E63-5C235FF884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B8419-5902-4267-8AF2-DB2F9E84F9FB}"/>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5" name="Footer Placeholder 4">
            <a:extLst>
              <a:ext uri="{FF2B5EF4-FFF2-40B4-BE49-F238E27FC236}">
                <a16:creationId xmlns:a16="http://schemas.microsoft.com/office/drawing/2014/main" id="{198E0786-8B76-4397-9B4C-9B1DF0FCB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3F10B-99F5-4CA4-B5F2-8E5F2CDE17A5}"/>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50793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98EC2C-AAB0-4173-9F03-AF0CAE3B7B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24335-5807-4596-920D-65EFCFF4D7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D5084-9C70-4987-85DB-17879FA4C118}"/>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5" name="Footer Placeholder 4">
            <a:extLst>
              <a:ext uri="{FF2B5EF4-FFF2-40B4-BE49-F238E27FC236}">
                <a16:creationId xmlns:a16="http://schemas.microsoft.com/office/drawing/2014/main" id="{A41BA238-3746-419D-AC7B-5E048FCC5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3AB38-1621-4018-9D91-79FA5A2426EB}"/>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129763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16CD-FCD5-42B7-AFCF-CEA715DC3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2EE2F-6AED-425D-9B94-8A34FF4BA3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D4191-4FDA-4A30-9B0E-1D0F7396407A}"/>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5" name="Footer Placeholder 4">
            <a:extLst>
              <a:ext uri="{FF2B5EF4-FFF2-40B4-BE49-F238E27FC236}">
                <a16:creationId xmlns:a16="http://schemas.microsoft.com/office/drawing/2014/main" id="{982E9B61-1BAB-49C3-A381-8AB5D77D1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E03ED-4010-4A71-A582-C50755053E35}"/>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104351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7CF4-2257-4924-AF36-3EDEA2C8F4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28A3F6-0673-4FC0-82FD-41D9743E7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A5D56-1A31-4FF4-A733-0798291BD39E}"/>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5" name="Footer Placeholder 4">
            <a:extLst>
              <a:ext uri="{FF2B5EF4-FFF2-40B4-BE49-F238E27FC236}">
                <a16:creationId xmlns:a16="http://schemas.microsoft.com/office/drawing/2014/main" id="{2D5716C2-7093-4772-82F9-4E0A6011E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7F98F-471B-4426-9C3C-E0F06CFE8D53}"/>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116213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913F-6300-4602-B44F-CF3BF59F1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32CAE-CEB8-4A7E-AA60-4F8BAB4506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F0ED4-5007-4B78-B861-D245134DC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C9B1FC-0513-4EF5-AC32-A6BB906CB62B}"/>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6" name="Footer Placeholder 5">
            <a:extLst>
              <a:ext uri="{FF2B5EF4-FFF2-40B4-BE49-F238E27FC236}">
                <a16:creationId xmlns:a16="http://schemas.microsoft.com/office/drawing/2014/main" id="{7AC7850E-1DAA-402C-A6BD-3612BEEC9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87EE0-F01D-48C0-9724-D796FAA972E9}"/>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48023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8109-2BBB-423C-8556-8A4C23133E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D89951-8C73-4784-B080-448B668E78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6A4F8F-043B-4AB6-B4F5-1F3BB525EB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5221A-818C-4399-A853-07FA3A89A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409A58-2F17-4E79-B926-6DA84129C3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63679-87C7-4501-9D98-A67AD2FC94C9}"/>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8" name="Footer Placeholder 7">
            <a:extLst>
              <a:ext uri="{FF2B5EF4-FFF2-40B4-BE49-F238E27FC236}">
                <a16:creationId xmlns:a16="http://schemas.microsoft.com/office/drawing/2014/main" id="{27CCFDFF-6F91-4687-8E04-300FD9E446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A1289-386F-49A6-82E4-B6D828B1E1AD}"/>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334129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4A65-7D65-4A6D-8766-0901D379D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7F55B-12BF-4DAC-98FC-62FC9463F611}"/>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4" name="Footer Placeholder 3">
            <a:extLst>
              <a:ext uri="{FF2B5EF4-FFF2-40B4-BE49-F238E27FC236}">
                <a16:creationId xmlns:a16="http://schemas.microsoft.com/office/drawing/2014/main" id="{A8317B37-0919-4BDD-AA12-44F898D4AA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C8A13E-1636-475A-A800-4712E7C796DA}"/>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302047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340FC-7D31-4E48-8B47-356CBF9B22D4}"/>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3" name="Footer Placeholder 2">
            <a:extLst>
              <a:ext uri="{FF2B5EF4-FFF2-40B4-BE49-F238E27FC236}">
                <a16:creationId xmlns:a16="http://schemas.microsoft.com/office/drawing/2014/main" id="{39C5BFE7-B387-45AA-883F-94334D10C7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18D6EC-6755-4D55-AAA6-AC7C74734C85}"/>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122734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E5C-109D-42C8-91A2-6779288F7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C75DED-B757-41BD-B8CC-2451F51492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2B0DD5-76AE-4068-A313-3EF34417A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54BA93-5A6A-4CBB-B6F4-B0B8B21DC503}"/>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6" name="Footer Placeholder 5">
            <a:extLst>
              <a:ext uri="{FF2B5EF4-FFF2-40B4-BE49-F238E27FC236}">
                <a16:creationId xmlns:a16="http://schemas.microsoft.com/office/drawing/2014/main" id="{D862A00C-F1BB-4C09-A052-58EDCCD77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42BD2-11F1-4757-817E-08468E9CC5BE}"/>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345598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B46B-90CB-46CC-83C1-4E2C4101F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97716-51B9-4F9B-938D-75E97C12A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6C7F3E-E136-4919-8F22-C91027411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794920-B5A8-4230-8FB8-5503AC3E842B}"/>
              </a:ext>
            </a:extLst>
          </p:cNvPr>
          <p:cNvSpPr>
            <a:spLocks noGrp="1"/>
          </p:cNvSpPr>
          <p:nvPr>
            <p:ph type="dt" sz="half" idx="10"/>
          </p:nvPr>
        </p:nvSpPr>
        <p:spPr/>
        <p:txBody>
          <a:bodyPr/>
          <a:lstStyle/>
          <a:p>
            <a:fld id="{630A690D-E7C2-4CB1-88AD-753019DB54BD}" type="datetimeFigureOut">
              <a:rPr lang="en-US" smtClean="0"/>
              <a:t>12/11/2017</a:t>
            </a:fld>
            <a:endParaRPr lang="en-US"/>
          </a:p>
        </p:txBody>
      </p:sp>
      <p:sp>
        <p:nvSpPr>
          <p:cNvPr id="6" name="Footer Placeholder 5">
            <a:extLst>
              <a:ext uri="{FF2B5EF4-FFF2-40B4-BE49-F238E27FC236}">
                <a16:creationId xmlns:a16="http://schemas.microsoft.com/office/drawing/2014/main" id="{2D71EBCC-EC60-430B-97AC-603FAA50D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A6DC0-2348-4B18-9A96-595C685FB4A5}"/>
              </a:ext>
            </a:extLst>
          </p:cNvPr>
          <p:cNvSpPr>
            <a:spLocks noGrp="1"/>
          </p:cNvSpPr>
          <p:nvPr>
            <p:ph type="sldNum" sz="quarter" idx="12"/>
          </p:nvPr>
        </p:nvSpPr>
        <p:spPr/>
        <p:txBody>
          <a:bodyPr/>
          <a:lstStyle/>
          <a:p>
            <a:fld id="{20FD1AAB-42F4-4ED1-B878-5678B82A15A5}" type="slidenum">
              <a:rPr lang="en-US" smtClean="0"/>
              <a:t>‹#›</a:t>
            </a:fld>
            <a:endParaRPr lang="en-US"/>
          </a:p>
        </p:txBody>
      </p:sp>
    </p:spTree>
    <p:extLst>
      <p:ext uri="{BB962C8B-B14F-4D97-AF65-F5344CB8AC3E}">
        <p14:creationId xmlns:p14="http://schemas.microsoft.com/office/powerpoint/2010/main" val="99763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CC7329-3809-4137-B283-998B2C6DC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EBC5B-0FDD-4EE6-87A8-C84C5F33B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71411-6AC1-413E-8543-3850BD5D3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A690D-E7C2-4CB1-88AD-753019DB54BD}" type="datetimeFigureOut">
              <a:rPr lang="en-US" smtClean="0"/>
              <a:t>12/11/2017</a:t>
            </a:fld>
            <a:endParaRPr lang="en-US"/>
          </a:p>
        </p:txBody>
      </p:sp>
      <p:sp>
        <p:nvSpPr>
          <p:cNvPr id="5" name="Footer Placeholder 4">
            <a:extLst>
              <a:ext uri="{FF2B5EF4-FFF2-40B4-BE49-F238E27FC236}">
                <a16:creationId xmlns:a16="http://schemas.microsoft.com/office/drawing/2014/main" id="{BA1B059E-D265-4296-A4AF-B7F262A84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32BDA0-4A45-4A79-9F4F-8A23C626A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D1AAB-42F4-4ED1-B878-5678B82A15A5}" type="slidenum">
              <a:rPr lang="en-US" smtClean="0"/>
              <a:t>‹#›</a:t>
            </a:fld>
            <a:endParaRPr lang="en-US"/>
          </a:p>
        </p:txBody>
      </p:sp>
    </p:spTree>
    <p:extLst>
      <p:ext uri="{BB962C8B-B14F-4D97-AF65-F5344CB8AC3E}">
        <p14:creationId xmlns:p14="http://schemas.microsoft.com/office/powerpoint/2010/main" val="279560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jpg"/><Relationship Id="rId3" Type="http://schemas.openxmlformats.org/officeDocument/2006/relationships/image" Target="../media/image36.jpg"/><Relationship Id="rId7" Type="http://schemas.openxmlformats.org/officeDocument/2006/relationships/image" Target="../media/image40.jpg"/><Relationship Id="rId12" Type="http://schemas.openxmlformats.org/officeDocument/2006/relationships/image" Target="../media/image45.jpg"/><Relationship Id="rId2" Type="http://schemas.openxmlformats.org/officeDocument/2006/relationships/image" Target="../media/image35.jpg"/><Relationship Id="rId16"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jpg"/><Relationship Id="rId15" Type="http://schemas.openxmlformats.org/officeDocument/2006/relationships/image" Target="../media/image4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 Id="rId14" Type="http://schemas.openxmlformats.org/officeDocument/2006/relationships/image" Target="../media/image4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6D0B015-4E2F-41CA-BD54-4F3792DDB80C}"/>
              </a:ext>
            </a:extLst>
          </p:cNvPr>
          <p:cNvPicPr>
            <a:picLocks noChangeAspect="1"/>
          </p:cNvPicPr>
          <p:nvPr/>
        </p:nvPicPr>
        <p:blipFill rotWithShape="1">
          <a:blip r:embed="rId2">
            <a:extLst>
              <a:ext uri="{28A0092B-C50C-407E-A947-70E740481C1C}">
                <a14:useLocalDpi xmlns:a14="http://schemas.microsoft.com/office/drawing/2010/main" val="0"/>
              </a:ext>
            </a:extLst>
          </a:blip>
          <a:srcRect l="16916" r="12940"/>
          <a:stretch/>
        </p:blipFill>
        <p:spPr>
          <a:xfrm>
            <a:off x="0" y="-19158"/>
            <a:ext cx="1570182" cy="1678905"/>
          </a:xfrm>
          <a:prstGeom prst="rect">
            <a:avLst/>
          </a:prstGeom>
        </p:spPr>
      </p:pic>
      <p:pic>
        <p:nvPicPr>
          <p:cNvPr id="9" name="Picture 8">
            <a:extLst>
              <a:ext uri="{FF2B5EF4-FFF2-40B4-BE49-F238E27FC236}">
                <a16:creationId xmlns:a16="http://schemas.microsoft.com/office/drawing/2014/main" id="{B4987F04-885E-42F6-B4B8-E275CFFAB0C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737766" y="1690246"/>
            <a:ext cx="1431669" cy="1726183"/>
          </a:xfrm>
          <a:prstGeom prst="rect">
            <a:avLst/>
          </a:prstGeom>
        </p:spPr>
      </p:pic>
      <p:pic>
        <p:nvPicPr>
          <p:cNvPr id="12" name="Picture 11">
            <a:extLst>
              <a:ext uri="{FF2B5EF4-FFF2-40B4-BE49-F238E27FC236}">
                <a16:creationId xmlns:a16="http://schemas.microsoft.com/office/drawing/2014/main" id="{8B751381-9C39-446E-B686-3374E86991B9}"/>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4369"/>
          <a:stretch/>
        </p:blipFill>
        <p:spPr>
          <a:xfrm>
            <a:off x="10751298" y="5114762"/>
            <a:ext cx="1440702" cy="1743238"/>
          </a:xfrm>
          <a:prstGeom prst="rect">
            <a:avLst/>
          </a:prstGeom>
        </p:spPr>
      </p:pic>
      <p:pic>
        <p:nvPicPr>
          <p:cNvPr id="14" name="Picture 13">
            <a:extLst>
              <a:ext uri="{FF2B5EF4-FFF2-40B4-BE49-F238E27FC236}">
                <a16:creationId xmlns:a16="http://schemas.microsoft.com/office/drawing/2014/main" id="{11E7CB63-49CB-43E9-8204-F613FB981111}"/>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b="4001"/>
          <a:stretch/>
        </p:blipFill>
        <p:spPr>
          <a:xfrm>
            <a:off x="1277" y="3435857"/>
            <a:ext cx="1417799" cy="1743238"/>
          </a:xfrm>
          <a:prstGeom prst="rect">
            <a:avLst/>
          </a:prstGeom>
        </p:spPr>
      </p:pic>
      <p:sp>
        <p:nvSpPr>
          <p:cNvPr id="4" name="Rectangle 3">
            <a:extLst>
              <a:ext uri="{FF2B5EF4-FFF2-40B4-BE49-F238E27FC236}">
                <a16:creationId xmlns:a16="http://schemas.microsoft.com/office/drawing/2014/main" id="{2C3510A0-8D79-496D-98ED-37D6C08189F7}"/>
              </a:ext>
            </a:extLst>
          </p:cNvPr>
          <p:cNvSpPr/>
          <p:nvPr/>
        </p:nvSpPr>
        <p:spPr>
          <a:xfrm>
            <a:off x="3323" y="1705357"/>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LAURA LOPEZ-FUENTES</a:t>
            </a:r>
          </a:p>
          <a:p>
            <a:pPr algn="ctr"/>
            <a:r>
              <a:rPr lang="es-ES" dirty="0" err="1"/>
              <a:t>University</a:t>
            </a:r>
            <a:r>
              <a:rPr lang="es-ES" dirty="0"/>
              <a:t> </a:t>
            </a:r>
            <a:r>
              <a:rPr lang="es-ES" dirty="0" err="1"/>
              <a:t>of</a:t>
            </a:r>
            <a:r>
              <a:rPr lang="es-ES" dirty="0"/>
              <a:t> </a:t>
            </a:r>
            <a:r>
              <a:rPr lang="es-ES" dirty="0" err="1"/>
              <a:t>the</a:t>
            </a:r>
            <a:r>
              <a:rPr lang="es-ES" dirty="0"/>
              <a:t> </a:t>
            </a:r>
            <a:r>
              <a:rPr lang="es-ES" dirty="0" err="1"/>
              <a:t>Balearic</a:t>
            </a:r>
            <a:r>
              <a:rPr lang="es-ES" dirty="0"/>
              <a:t> </a:t>
            </a:r>
            <a:r>
              <a:rPr lang="es-ES" dirty="0" err="1"/>
              <a:t>Islands</a:t>
            </a:r>
            <a:endParaRPr lang="es-ES" dirty="0"/>
          </a:p>
          <a:p>
            <a:pPr algn="ctr"/>
            <a:r>
              <a:rPr lang="es-ES" dirty="0" err="1"/>
              <a:t>Autonomous</a:t>
            </a:r>
            <a:r>
              <a:rPr lang="es-ES" dirty="0"/>
              <a:t> </a:t>
            </a:r>
            <a:r>
              <a:rPr lang="es-ES" dirty="0" err="1"/>
              <a:t>University</a:t>
            </a:r>
            <a:r>
              <a:rPr lang="es-ES" dirty="0"/>
              <a:t> </a:t>
            </a:r>
            <a:r>
              <a:rPr lang="es-ES" dirty="0" err="1"/>
              <a:t>of</a:t>
            </a:r>
            <a:r>
              <a:rPr lang="es-ES" dirty="0"/>
              <a:t> Barcelona</a:t>
            </a:r>
          </a:p>
          <a:p>
            <a:pPr algn="ctr"/>
            <a:r>
              <a:rPr lang="es-ES" dirty="0" err="1"/>
              <a:t>AnsuR</a:t>
            </a:r>
            <a:r>
              <a:rPr lang="es-ES" dirty="0"/>
              <a:t> Technologies</a:t>
            </a:r>
          </a:p>
          <a:p>
            <a:pPr algn="ctr"/>
            <a:r>
              <a:rPr lang="es-ES" dirty="0" err="1"/>
              <a:t>Balearic</a:t>
            </a:r>
            <a:r>
              <a:rPr lang="es-ES" dirty="0"/>
              <a:t> </a:t>
            </a:r>
            <a:r>
              <a:rPr lang="es-ES" dirty="0" err="1"/>
              <a:t>Islands</a:t>
            </a:r>
            <a:r>
              <a:rPr lang="es-ES" dirty="0"/>
              <a:t> </a:t>
            </a:r>
            <a:r>
              <a:rPr lang="es-ES" dirty="0" err="1"/>
              <a:t>Health</a:t>
            </a:r>
            <a:r>
              <a:rPr lang="es-ES" dirty="0"/>
              <a:t> </a:t>
            </a:r>
            <a:r>
              <a:rPr lang="es-ES" dirty="0" err="1"/>
              <a:t>Research</a:t>
            </a:r>
            <a:r>
              <a:rPr lang="es-ES" dirty="0"/>
              <a:t> </a:t>
            </a:r>
            <a:r>
              <a:rPr lang="es-ES" dirty="0" err="1"/>
              <a:t>Institute</a:t>
            </a:r>
            <a:endParaRPr lang="en-US" dirty="0"/>
          </a:p>
        </p:txBody>
      </p:sp>
      <p:sp>
        <p:nvSpPr>
          <p:cNvPr id="5" name="Rectangle 4">
            <a:extLst>
              <a:ext uri="{FF2B5EF4-FFF2-40B4-BE49-F238E27FC236}">
                <a16:creationId xmlns:a16="http://schemas.microsoft.com/office/drawing/2014/main" id="{369A8389-6EE3-4475-8BDB-D2C10968B7B6}"/>
              </a:ext>
            </a:extLst>
          </p:cNvPr>
          <p:cNvSpPr/>
          <p:nvPr/>
        </p:nvSpPr>
        <p:spPr>
          <a:xfrm>
            <a:off x="1419076" y="3422143"/>
            <a:ext cx="10753344" cy="1719072"/>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CLAUDIO ROSSI</a:t>
            </a:r>
          </a:p>
          <a:p>
            <a:pPr algn="ctr"/>
            <a:r>
              <a:rPr lang="es-ES" dirty="0"/>
              <a:t>Instituto </a:t>
            </a:r>
            <a:r>
              <a:rPr lang="es-ES" dirty="0" err="1"/>
              <a:t>Superiore</a:t>
            </a:r>
            <a:r>
              <a:rPr lang="es-ES" dirty="0"/>
              <a:t> Mario </a:t>
            </a:r>
            <a:r>
              <a:rPr lang="es-ES" dirty="0" err="1"/>
              <a:t>Boella</a:t>
            </a:r>
            <a:endParaRPr lang="en-US" dirty="0"/>
          </a:p>
        </p:txBody>
      </p:sp>
      <p:sp>
        <p:nvSpPr>
          <p:cNvPr id="6" name="Rectangle 5">
            <a:extLst>
              <a:ext uri="{FF2B5EF4-FFF2-40B4-BE49-F238E27FC236}">
                <a16:creationId xmlns:a16="http://schemas.microsoft.com/office/drawing/2014/main" id="{D6BAD41F-736B-4DE6-A185-7B0F7F8722BD}"/>
              </a:ext>
            </a:extLst>
          </p:cNvPr>
          <p:cNvSpPr/>
          <p:nvPr/>
        </p:nvSpPr>
        <p:spPr>
          <a:xfrm>
            <a:off x="0" y="5152643"/>
            <a:ext cx="10753344" cy="1719072"/>
          </a:xfrm>
          <a:prstGeom prst="rect">
            <a:avLst/>
          </a:prstGeom>
          <a:solidFill>
            <a:srgbClr val="247C8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HARALD SKINNEMOEN</a:t>
            </a:r>
          </a:p>
          <a:p>
            <a:pPr algn="ctr"/>
            <a:r>
              <a:rPr lang="es-ES" dirty="0" err="1"/>
              <a:t>AnsuR</a:t>
            </a:r>
            <a:r>
              <a:rPr lang="es-ES" dirty="0"/>
              <a:t> Technologies</a:t>
            </a:r>
            <a:endParaRPr lang="en-US" dirty="0"/>
          </a:p>
        </p:txBody>
      </p:sp>
      <p:sp>
        <p:nvSpPr>
          <p:cNvPr id="7" name="Rectangle 6">
            <a:extLst>
              <a:ext uri="{FF2B5EF4-FFF2-40B4-BE49-F238E27FC236}">
                <a16:creationId xmlns:a16="http://schemas.microsoft.com/office/drawing/2014/main" id="{995E0942-0D6B-4729-864B-512AC3F0432D}"/>
              </a:ext>
            </a:extLst>
          </p:cNvPr>
          <p:cNvSpPr/>
          <p:nvPr/>
        </p:nvSpPr>
        <p:spPr>
          <a:xfrm>
            <a:off x="1416091" y="-7730"/>
            <a:ext cx="10753344" cy="1714500"/>
          </a:xfrm>
          <a:prstGeom prst="rect">
            <a:avLst/>
          </a:prstGeom>
          <a:solidFill>
            <a:srgbClr val="82A2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RIVER SEGMENTATION FOR FLOOD MONITORING</a:t>
            </a:r>
            <a:endParaRPr lang="en-US" sz="4000" b="1" dirty="0"/>
          </a:p>
        </p:txBody>
      </p:sp>
      <p:grpSp>
        <p:nvGrpSpPr>
          <p:cNvPr id="24" name="Group 23">
            <a:extLst>
              <a:ext uri="{FF2B5EF4-FFF2-40B4-BE49-F238E27FC236}">
                <a16:creationId xmlns:a16="http://schemas.microsoft.com/office/drawing/2014/main" id="{60738656-D51E-4233-8460-ED5FA93C9345}"/>
              </a:ext>
            </a:extLst>
          </p:cNvPr>
          <p:cNvGrpSpPr/>
          <p:nvPr/>
        </p:nvGrpSpPr>
        <p:grpSpPr>
          <a:xfrm>
            <a:off x="2278610" y="3567033"/>
            <a:ext cx="2171470" cy="1405125"/>
            <a:chOff x="504173" y="1958340"/>
            <a:chExt cx="6577198" cy="3794760"/>
          </a:xfrm>
        </p:grpSpPr>
        <p:pic>
          <p:nvPicPr>
            <p:cNvPr id="20" name="Picture 19">
              <a:extLst>
                <a:ext uri="{FF2B5EF4-FFF2-40B4-BE49-F238E27FC236}">
                  <a16:creationId xmlns:a16="http://schemas.microsoft.com/office/drawing/2014/main" id="{9D7C4C69-0D8F-4283-AB11-82683ACE1F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10" b="96341" l="1935" r="99296">
                          <a14:foregroundMark x1="2375" y1="44970" x2="2463" y2="51524"/>
                          <a14:foregroundMark x1="88654" y1="44970" x2="89006" y2="50305"/>
                          <a14:foregroundMark x1="96922" y1="53963" x2="97537" y2="49848"/>
                          <a14:foregroundMark x1="98329" y1="61890" x2="98153" y2="64939"/>
                          <a14:foregroundMark x1="83553" y1="19360" x2="83905" y2="19970"/>
                          <a14:foregroundMark x1="61808" y1="17760" x2="61917" y2="17988"/>
                          <a14:foregroundMark x1="61478" y1="17073" x2="61602" y2="17332"/>
                          <a14:foregroundMark x1="49692" y1="610" x2="49692" y2="610"/>
                          <a14:foregroundMark x1="53298" y1="3049" x2="53562" y2="3659"/>
                          <a14:foregroundMark x1="46174" y1="6555" x2="46350" y2="7622"/>
                          <a14:foregroundMark x1="48901" y1="20274" x2="48901" y2="21037"/>
                          <a14:foregroundMark x1="21548" y1="10061" x2="22427" y2="11433"/>
                          <a14:foregroundMark x1="13456" y1="11585" x2="13456" y2="11585"/>
                          <a14:foregroundMark x1="25418" y1="26982" x2="25418" y2="26982"/>
                          <a14:foregroundMark x1="41777" y1="17988" x2="41777" y2="17988"/>
                          <a14:foregroundMark x1="12049" y1="40396" x2="12049" y2="40396"/>
                          <a14:foregroundMark x1="16623" y1="37500" x2="16623" y2="37500"/>
                          <a14:foregroundMark x1="89798" y1="24543" x2="89798" y2="24543"/>
                          <a14:foregroundMark x1="96658" y1="26677" x2="96658" y2="26677"/>
                          <a14:foregroundMark x1="1935" y1="89939" x2="1935" y2="89939"/>
                          <a14:foregroundMark x1="2111" y1="96341" x2="2111" y2="96341"/>
                          <a14:foregroundMark x1="25242" y1="52439" x2="26385" y2="53811"/>
                          <a14:foregroundMark x1="55849" y1="52287" x2="56728" y2="54421"/>
                          <a14:foregroundMark x1="85576" y1="93140" x2="85576" y2="93445"/>
                          <a14:foregroundMark x1="92260" y1="92835" x2="92260" y2="92835"/>
                          <a14:foregroundMark x1="93755" y1="91921" x2="93755" y2="91921"/>
                          <a14:foregroundMark x1="95602" y1="93445" x2="95602" y2="93445"/>
                          <a14:foregroundMark x1="99384" y1="92378" x2="99384" y2="92378"/>
                          <a14:foregroundMark x1="84169" y1="89482" x2="84169" y2="89482"/>
                          <a14:foregroundMark x1="74934" y1="93598" x2="74934" y2="93598"/>
                          <a14:foregroundMark x1="73351" y1="87805" x2="73351" y2="87805"/>
                          <a14:foregroundMark x1="73439" y1="90854" x2="73439" y2="90854"/>
                          <a14:foregroundMark x1="86368" y1="96341" x2="86368" y2="96341"/>
                          <a14:foregroundMark x1="70449" y1="92988" x2="70449" y2="92988"/>
                          <a14:foregroundMark x1="68953" y1="92530" x2="68953" y2="92530"/>
                          <a14:foregroundMark x1="60158" y1="87500" x2="60158" y2="87500"/>
                          <a14:foregroundMark x1="56728" y1="92378" x2="56728" y2="92378"/>
                          <a14:foregroundMark x1="51715" y1="91921" x2="51715" y2="91921"/>
                          <a14:foregroundMark x1="50660" y1="92683" x2="50660" y2="92683"/>
                          <a14:foregroundMark x1="45998" y1="92073" x2="45998" y2="92073"/>
                          <a14:foregroundMark x1="46174" y1="87805" x2="46174" y2="87805"/>
                          <a14:foregroundMark x1="43184" y1="91463" x2="43184" y2="91463"/>
                          <a14:foregroundMark x1="3430" y1="91616" x2="3430" y2="91616"/>
                          <a14:foregroundMark x1="6772" y1="90091" x2="6772" y2="90091"/>
                          <a14:foregroundMark x1="9675" y1="90854" x2="9675" y2="90854"/>
                          <a14:foregroundMark x1="9499" y1="87805" x2="9499" y2="87805"/>
                          <a14:foregroundMark x1="11434" y1="90091" x2="11434" y2="90091"/>
                          <a14:foregroundMark x1="13896" y1="91921" x2="13896" y2="91921"/>
                          <a14:foregroundMark x1="18382" y1="90549" x2="18382" y2="90549"/>
                          <a14:foregroundMark x1="20932" y1="91921" x2="20932" y2="91921"/>
                          <a14:foregroundMark x1="27089" y1="89482" x2="27089" y2="89482"/>
                          <a14:foregroundMark x1="3518" y1="41921" x2="3518" y2="41921"/>
                          <a14:foregroundMark x1="2726" y1="41311" x2="2726" y2="41311"/>
                          <a14:foregroundMark x1="3078" y1="41616" x2="3078" y2="41616"/>
                          <a14:foregroundMark x1="41865" y1="91768" x2="41865" y2="91768"/>
                          <a14:foregroundMark x1="38347" y1="93445" x2="38347" y2="93445"/>
                          <a14:foregroundMark x1="33861" y1="93445" x2="33861" y2="93445"/>
                          <a14:foregroundMark x1="31135" y1="93902" x2="31135" y2="93902"/>
                          <a14:foregroundMark x1="2111" y1="81555" x2="2111" y2="81555"/>
                          <a14:foregroundMark x1="8004" y1="81555" x2="8004" y2="81555"/>
                          <a14:foregroundMark x1="3518" y1="32774" x2="3518" y2="32774"/>
                          <a14:foregroundMark x1="83377" y1="32774" x2="83377" y2="32774"/>
                          <a14:foregroundMark x1="91996" y1="96037" x2="91996" y2="96037"/>
                          <a14:backgroundMark x1="93228" y1="60671" x2="93316" y2="63415"/>
                          <a14:backgroundMark x1="93052" y1="48323" x2="93140" y2="50152"/>
                          <a14:backgroundMark x1="60510" y1="18445" x2="60686" y2="18902"/>
                          <a14:backgroundMark x1="66755" y1="16616" x2="66755" y2="16616"/>
                          <a14:backgroundMark x1="86016" y1="17683" x2="86016" y2="17683"/>
                          <a14:backgroundMark x1="53914" y1="25457" x2="53914" y2="25457"/>
                          <a14:backgroundMark x1="66931" y1="46951" x2="66931" y2="46951"/>
                          <a14:backgroundMark x1="95690" y1="55945" x2="95690" y2="55945"/>
                          <a14:backgroundMark x1="40633" y1="92226" x2="40633" y2="92226"/>
                          <a14:backgroundMark x1="55497" y1="91159" x2="55497" y2="91159"/>
                          <a14:backgroundMark x1="60598" y1="89177" x2="60598" y2="89177"/>
                          <a14:backgroundMark x1="67546" y1="94970" x2="67546" y2="94970"/>
                          <a14:backgroundMark x1="82762" y1="93140" x2="82762" y2="93140"/>
                          <a14:backgroundMark x1="82938" y1="89634" x2="82938" y2="89634"/>
                          <a14:backgroundMark x1="91205" y1="92226" x2="91205" y2="92226"/>
                          <a14:backgroundMark x1="98593" y1="95427" x2="98593" y2="95427"/>
                          <a14:backgroundMark x1="53738" y1="46646" x2="53738" y2="46646"/>
                          <a14:backgroundMark x1="73087" y1="9909" x2="73087" y2="9909"/>
                          <a14:backgroundMark x1="79595" y1="10671" x2="79595" y2="10671"/>
                        </a14:backgroundRemoval>
                      </a14:imgEffect>
                    </a14:imgLayer>
                  </a14:imgProps>
                </a:ext>
                <a:ext uri="{28A0092B-C50C-407E-A947-70E740481C1C}">
                  <a14:useLocalDpi xmlns:a14="http://schemas.microsoft.com/office/drawing/2010/main" val="0"/>
                </a:ext>
              </a:extLst>
            </a:blip>
            <a:stretch>
              <a:fillRect/>
            </a:stretch>
          </p:blipFill>
          <p:spPr>
            <a:xfrm>
              <a:off x="504173" y="1958340"/>
              <a:ext cx="6577198" cy="3794760"/>
            </a:xfrm>
            <a:prstGeom prst="rect">
              <a:avLst/>
            </a:prstGeom>
          </p:spPr>
        </p:pic>
        <p:cxnSp>
          <p:nvCxnSpPr>
            <p:cNvPr id="22" name="Straight Connector 21">
              <a:extLst>
                <a:ext uri="{FF2B5EF4-FFF2-40B4-BE49-F238E27FC236}">
                  <a16:creationId xmlns:a16="http://schemas.microsoft.com/office/drawing/2014/main" id="{76729F3B-FBB4-40D5-9DE5-12EA8EAEA025}"/>
                </a:ext>
              </a:extLst>
            </p:cNvPr>
            <p:cNvCxnSpPr/>
            <p:nvPr/>
          </p:nvCxnSpPr>
          <p:spPr>
            <a:xfrm>
              <a:off x="624840" y="3177540"/>
              <a:ext cx="635508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8C5E9C-A736-4CB8-8E7F-33865CBE2BA1}"/>
                </a:ext>
              </a:extLst>
            </p:cNvPr>
            <p:cNvCxnSpPr/>
            <p:nvPr/>
          </p:nvCxnSpPr>
          <p:spPr>
            <a:xfrm>
              <a:off x="726291" y="5099522"/>
              <a:ext cx="6355080" cy="0"/>
            </a:xfrm>
            <a:prstGeom prst="line">
              <a:avLst/>
            </a:prstGeom>
            <a:ln w="28575"/>
          </p:spPr>
          <p:style>
            <a:lnRef idx="1">
              <a:schemeClr val="dk1"/>
            </a:lnRef>
            <a:fillRef idx="0">
              <a:schemeClr val="dk1"/>
            </a:fillRef>
            <a:effectRef idx="0">
              <a:schemeClr val="dk1"/>
            </a:effectRef>
            <a:fontRef idx="minor">
              <a:schemeClr val="tx1"/>
            </a:fontRef>
          </p:style>
        </p:cxnSp>
      </p:grpSp>
      <p:pic>
        <p:nvPicPr>
          <p:cNvPr id="26" name="Picture 25">
            <a:extLst>
              <a:ext uri="{FF2B5EF4-FFF2-40B4-BE49-F238E27FC236}">
                <a16:creationId xmlns:a16="http://schemas.microsoft.com/office/drawing/2014/main" id="{1AC4BE85-23AA-4C79-8516-40A67C1117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41" y="1821294"/>
            <a:ext cx="2628900" cy="839152"/>
          </a:xfrm>
          <a:prstGeom prst="rect">
            <a:avLst/>
          </a:prstGeom>
        </p:spPr>
      </p:pic>
      <p:pic>
        <p:nvPicPr>
          <p:cNvPr id="30" name="Picture 29">
            <a:extLst>
              <a:ext uri="{FF2B5EF4-FFF2-40B4-BE49-F238E27FC236}">
                <a16:creationId xmlns:a16="http://schemas.microsoft.com/office/drawing/2014/main" id="{24DC1926-6D49-4D7E-91C8-CDBA8C3045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72289" y="2264434"/>
            <a:ext cx="1976896" cy="991743"/>
          </a:xfrm>
          <a:prstGeom prst="rect">
            <a:avLst/>
          </a:prstGeom>
        </p:spPr>
      </p:pic>
      <p:pic>
        <p:nvPicPr>
          <p:cNvPr id="32" name="Picture 31">
            <a:extLst>
              <a:ext uri="{FF2B5EF4-FFF2-40B4-BE49-F238E27FC236}">
                <a16:creationId xmlns:a16="http://schemas.microsoft.com/office/drawing/2014/main" id="{94360B9F-7555-48DD-A63C-342CD0F78D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69830" y="1849374"/>
            <a:ext cx="1817370" cy="1817370"/>
          </a:xfrm>
          <a:prstGeom prst="rect">
            <a:avLst/>
          </a:prstGeom>
        </p:spPr>
      </p:pic>
      <p:pic>
        <p:nvPicPr>
          <p:cNvPr id="34" name="Picture 33">
            <a:extLst>
              <a:ext uri="{FF2B5EF4-FFF2-40B4-BE49-F238E27FC236}">
                <a16:creationId xmlns:a16="http://schemas.microsoft.com/office/drawing/2014/main" id="{9493D59E-88A4-4A60-9501-1ABBB02F51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6519" y="4669779"/>
            <a:ext cx="2684799" cy="2684799"/>
          </a:xfrm>
          <a:prstGeom prst="rect">
            <a:avLst/>
          </a:prstGeom>
        </p:spPr>
      </p:pic>
      <p:pic>
        <p:nvPicPr>
          <p:cNvPr id="36" name="Picture 35">
            <a:extLst>
              <a:ext uri="{FF2B5EF4-FFF2-40B4-BE49-F238E27FC236}">
                <a16:creationId xmlns:a16="http://schemas.microsoft.com/office/drawing/2014/main" id="{8509A93A-328D-4D45-B7DA-04CCE3967BC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41884" y="1777689"/>
            <a:ext cx="2539700" cy="1061611"/>
          </a:xfrm>
          <a:prstGeom prst="rect">
            <a:avLst/>
          </a:prstGeom>
        </p:spPr>
      </p:pic>
    </p:spTree>
    <p:extLst>
      <p:ext uri="{BB962C8B-B14F-4D97-AF65-F5344CB8AC3E}">
        <p14:creationId xmlns:p14="http://schemas.microsoft.com/office/powerpoint/2010/main" val="327864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SEMANTIC SEGMENTATION ALGORITHMS</a:t>
            </a:r>
            <a:endParaRPr lang="en-US" sz="4800" b="1" dirty="0"/>
          </a:p>
        </p:txBody>
      </p:sp>
      <p:grpSp>
        <p:nvGrpSpPr>
          <p:cNvPr id="11" name="Group 10">
            <a:extLst>
              <a:ext uri="{FF2B5EF4-FFF2-40B4-BE49-F238E27FC236}">
                <a16:creationId xmlns:a16="http://schemas.microsoft.com/office/drawing/2014/main" id="{FB839570-8600-4129-B542-BEA131160008}"/>
              </a:ext>
            </a:extLst>
          </p:cNvPr>
          <p:cNvGrpSpPr/>
          <p:nvPr/>
        </p:nvGrpSpPr>
        <p:grpSpPr>
          <a:xfrm>
            <a:off x="818679" y="2017676"/>
            <a:ext cx="10789397" cy="4482184"/>
            <a:chOff x="214716" y="3026055"/>
            <a:chExt cx="3349922" cy="3465081"/>
          </a:xfrm>
        </p:grpSpPr>
        <p:sp>
          <p:nvSpPr>
            <p:cNvPr id="12" name="Rectangle 11">
              <a:extLst>
                <a:ext uri="{FF2B5EF4-FFF2-40B4-BE49-F238E27FC236}">
                  <a16:creationId xmlns:a16="http://schemas.microsoft.com/office/drawing/2014/main" id="{A2382FA5-F054-4FBF-978A-3CB1F7431DAE}"/>
                </a:ext>
              </a:extLst>
            </p:cNvPr>
            <p:cNvSpPr/>
            <p:nvPr/>
          </p:nvSpPr>
          <p:spPr>
            <a:xfrm>
              <a:off x="214716" y="3026055"/>
              <a:ext cx="3349922" cy="3465081"/>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AF4E193-1158-4377-9DFE-C8AADD268776}"/>
                </a:ext>
              </a:extLst>
            </p:cNvPr>
            <p:cNvSpPr txBox="1"/>
            <p:nvPr/>
          </p:nvSpPr>
          <p:spPr>
            <a:xfrm>
              <a:off x="408985" y="3269624"/>
              <a:ext cx="3043582" cy="737600"/>
            </a:xfrm>
            <a:prstGeom prst="rect">
              <a:avLst/>
            </a:prstGeom>
            <a:noFill/>
          </p:spPr>
          <p:txBody>
            <a:bodyPr wrap="square" rtlCol="0">
              <a:spAutoFit/>
            </a:bodyPr>
            <a:lstStyle/>
            <a:p>
              <a:r>
                <a:rPr lang="es-ES" sz="2800" dirty="0" err="1">
                  <a:solidFill>
                    <a:schemeClr val="bg1"/>
                  </a:solidFill>
                </a:rPr>
                <a:t>Image-to-Image</a:t>
              </a:r>
              <a:r>
                <a:rPr lang="es-ES" sz="2800" dirty="0">
                  <a:solidFill>
                    <a:schemeClr val="bg1"/>
                  </a:solidFill>
                </a:rPr>
                <a:t> </a:t>
              </a:r>
              <a:r>
                <a:rPr lang="es-ES" sz="2800" dirty="0" err="1">
                  <a:solidFill>
                    <a:schemeClr val="bg1"/>
                  </a:solidFill>
                </a:rPr>
                <a:t>Translation</a:t>
              </a:r>
              <a:r>
                <a:rPr lang="es-ES" sz="2800" dirty="0">
                  <a:solidFill>
                    <a:schemeClr val="bg1"/>
                  </a:solidFill>
                </a:rPr>
                <a:t> </a:t>
              </a:r>
              <a:r>
                <a:rPr lang="es-ES" sz="2800" dirty="0" err="1">
                  <a:solidFill>
                    <a:schemeClr val="bg1"/>
                  </a:solidFill>
                </a:rPr>
                <a:t>with</a:t>
              </a:r>
              <a:r>
                <a:rPr lang="es-ES" sz="2800" dirty="0">
                  <a:solidFill>
                    <a:schemeClr val="bg1"/>
                  </a:solidFill>
                </a:rPr>
                <a:t> </a:t>
              </a:r>
              <a:r>
                <a:rPr lang="es-ES" sz="2800" dirty="0" err="1">
                  <a:solidFill>
                    <a:schemeClr val="bg1"/>
                  </a:solidFill>
                </a:rPr>
                <a:t>Conditional</a:t>
              </a:r>
              <a:r>
                <a:rPr lang="es-ES" sz="2800" dirty="0">
                  <a:solidFill>
                    <a:schemeClr val="bg1"/>
                  </a:solidFill>
                </a:rPr>
                <a:t> Adversarial Networks (pix2pix)</a:t>
              </a:r>
              <a:endParaRPr lang="en-US" sz="2800" dirty="0">
                <a:solidFill>
                  <a:schemeClr val="bg1"/>
                </a:solidFill>
              </a:endParaRPr>
            </a:p>
          </p:txBody>
        </p:sp>
        <p:sp>
          <p:nvSpPr>
            <p:cNvPr id="17" name="Rectangle 16">
              <a:extLst>
                <a:ext uri="{FF2B5EF4-FFF2-40B4-BE49-F238E27FC236}">
                  <a16:creationId xmlns:a16="http://schemas.microsoft.com/office/drawing/2014/main" id="{E522AAEC-A29B-4DAA-94F9-4BC004E60E74}"/>
                </a:ext>
              </a:extLst>
            </p:cNvPr>
            <p:cNvSpPr/>
            <p:nvPr/>
          </p:nvSpPr>
          <p:spPr>
            <a:xfrm>
              <a:off x="2445076" y="5361262"/>
              <a:ext cx="184731" cy="830997"/>
            </a:xfrm>
            <a:prstGeom prst="rect">
              <a:avLst/>
            </a:prstGeom>
            <a:noFill/>
          </p:spPr>
          <p:txBody>
            <a:bodyPr wrap="none" lIns="91440" tIns="45720" rIns="91440" bIns="45720">
              <a:spAutoFit/>
            </a:bodyPr>
            <a:lstStyle/>
            <a:p>
              <a:pPr algn="ct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pic>
        <p:nvPicPr>
          <p:cNvPr id="3" name="Picture 2">
            <a:extLst>
              <a:ext uri="{FF2B5EF4-FFF2-40B4-BE49-F238E27FC236}">
                <a16:creationId xmlns:a16="http://schemas.microsoft.com/office/drawing/2014/main" id="{8BEF4CE2-DECC-444E-9238-128AB30FB975}"/>
              </a:ext>
            </a:extLst>
          </p:cNvPr>
          <p:cNvPicPr>
            <a:picLocks noChangeAspect="1"/>
          </p:cNvPicPr>
          <p:nvPr/>
        </p:nvPicPr>
        <p:blipFill rotWithShape="1">
          <a:blip r:embed="rId2">
            <a:extLst>
              <a:ext uri="{28A0092B-C50C-407E-A947-70E740481C1C}">
                <a14:useLocalDpi xmlns:a14="http://schemas.microsoft.com/office/drawing/2010/main" val="0"/>
              </a:ext>
            </a:extLst>
          </a:blip>
          <a:srcRect l="6432" t="19734" r="5794" b="7876"/>
          <a:stretch/>
        </p:blipFill>
        <p:spPr>
          <a:xfrm>
            <a:off x="6805611" y="3205242"/>
            <a:ext cx="4578850" cy="2892973"/>
          </a:xfrm>
          <a:prstGeom prst="rect">
            <a:avLst/>
          </a:prstGeom>
        </p:spPr>
      </p:pic>
      <p:sp>
        <p:nvSpPr>
          <p:cNvPr id="8" name="TextBox 7">
            <a:extLst>
              <a:ext uri="{FF2B5EF4-FFF2-40B4-BE49-F238E27FC236}">
                <a16:creationId xmlns:a16="http://schemas.microsoft.com/office/drawing/2014/main" id="{911970EF-8CB1-4A29-8B07-48E0E8BA8987}"/>
              </a:ext>
            </a:extLst>
          </p:cNvPr>
          <p:cNvSpPr txBox="1"/>
          <p:nvPr/>
        </p:nvSpPr>
        <p:spPr>
          <a:xfrm>
            <a:off x="1209624" y="2985773"/>
            <a:ext cx="5458645" cy="3600986"/>
          </a:xfrm>
          <a:prstGeom prst="rect">
            <a:avLst/>
          </a:prstGeom>
          <a:noFill/>
        </p:spPr>
        <p:txBody>
          <a:bodyPr wrap="square" rtlCol="0">
            <a:spAutoFit/>
          </a:bodyPr>
          <a:lstStyle/>
          <a:p>
            <a:endParaRPr lang="en-US" dirty="0"/>
          </a:p>
          <a:p>
            <a:pPr algn="just"/>
            <a:r>
              <a:rPr lang="es-ES" sz="1600" dirty="0" err="1">
                <a:solidFill>
                  <a:schemeClr val="bg1"/>
                </a:solidFill>
              </a:rPr>
              <a:t>It</a:t>
            </a:r>
            <a:r>
              <a:rPr lang="es-ES" sz="1600" dirty="0">
                <a:solidFill>
                  <a:schemeClr val="bg1"/>
                </a:solidFill>
              </a:rPr>
              <a:t> </a:t>
            </a:r>
            <a:r>
              <a:rPr lang="es-ES" sz="1600" dirty="0" err="1">
                <a:solidFill>
                  <a:schemeClr val="bg1"/>
                </a:solidFill>
              </a:rPr>
              <a:t>learns</a:t>
            </a:r>
            <a:r>
              <a:rPr lang="es-ES" sz="1600" dirty="0">
                <a:solidFill>
                  <a:schemeClr val="bg1"/>
                </a:solidFill>
              </a:rPr>
              <a:t> </a:t>
            </a:r>
            <a:r>
              <a:rPr lang="es-ES" sz="1600" dirty="0" err="1">
                <a:solidFill>
                  <a:schemeClr val="bg1"/>
                </a:solidFill>
              </a:rPr>
              <a:t>to</a:t>
            </a:r>
            <a:r>
              <a:rPr lang="es-ES" sz="1600" dirty="0">
                <a:solidFill>
                  <a:schemeClr val="bg1"/>
                </a:solidFill>
              </a:rPr>
              <a:t> </a:t>
            </a:r>
            <a:r>
              <a:rPr lang="es-ES" sz="1600" dirty="0" err="1">
                <a:solidFill>
                  <a:schemeClr val="bg1"/>
                </a:solidFill>
              </a:rPr>
              <a:t>map</a:t>
            </a:r>
            <a:r>
              <a:rPr lang="es-ES" sz="1600" dirty="0">
                <a:solidFill>
                  <a:schemeClr val="bg1"/>
                </a:solidFill>
              </a:rPr>
              <a:t> </a:t>
            </a:r>
            <a:r>
              <a:rPr lang="es-ES" sz="1600" dirty="0" err="1">
                <a:solidFill>
                  <a:schemeClr val="bg1"/>
                </a:solidFill>
              </a:rPr>
              <a:t>an</a:t>
            </a:r>
            <a:r>
              <a:rPr lang="es-ES" sz="1600" dirty="0">
                <a:solidFill>
                  <a:schemeClr val="bg1"/>
                </a:solidFill>
              </a:rPr>
              <a:t> input </a:t>
            </a:r>
            <a:r>
              <a:rPr lang="es-ES" sz="1600" dirty="0" err="1">
                <a:solidFill>
                  <a:schemeClr val="bg1"/>
                </a:solidFill>
              </a:rPr>
              <a:t>image</a:t>
            </a:r>
            <a:r>
              <a:rPr lang="es-ES" sz="1600" dirty="0">
                <a:solidFill>
                  <a:schemeClr val="bg1"/>
                </a:solidFill>
              </a:rPr>
              <a:t> </a:t>
            </a:r>
            <a:r>
              <a:rPr lang="es-ES" sz="1600" dirty="0" err="1">
                <a:solidFill>
                  <a:schemeClr val="bg1"/>
                </a:solidFill>
              </a:rPr>
              <a:t>to</a:t>
            </a:r>
            <a:r>
              <a:rPr lang="es-ES" sz="1600" dirty="0">
                <a:solidFill>
                  <a:schemeClr val="bg1"/>
                </a:solidFill>
              </a:rPr>
              <a:t> </a:t>
            </a:r>
            <a:r>
              <a:rPr lang="es-ES" sz="1600" dirty="0" err="1">
                <a:solidFill>
                  <a:schemeClr val="bg1"/>
                </a:solidFill>
              </a:rPr>
              <a:t>an</a:t>
            </a:r>
            <a:r>
              <a:rPr lang="es-ES" sz="1600" dirty="0">
                <a:solidFill>
                  <a:schemeClr val="bg1"/>
                </a:solidFill>
              </a:rPr>
              <a:t> output </a:t>
            </a:r>
            <a:r>
              <a:rPr lang="es-ES" sz="1600" dirty="0" err="1">
                <a:solidFill>
                  <a:schemeClr val="bg1"/>
                </a:solidFill>
              </a:rPr>
              <a:t>image</a:t>
            </a:r>
            <a:r>
              <a:rPr lang="es-ES" sz="1600" dirty="0">
                <a:solidFill>
                  <a:schemeClr val="bg1"/>
                </a:solidFill>
              </a:rPr>
              <a:t> and </a:t>
            </a:r>
            <a:r>
              <a:rPr lang="es-ES" sz="1600" dirty="0" err="1">
                <a:solidFill>
                  <a:schemeClr val="bg1"/>
                </a:solidFill>
              </a:rPr>
              <a:t>the</a:t>
            </a:r>
            <a:r>
              <a:rPr lang="es-ES" sz="1600" dirty="0">
                <a:solidFill>
                  <a:schemeClr val="bg1"/>
                </a:solidFill>
              </a:rPr>
              <a:t> </a:t>
            </a:r>
            <a:r>
              <a:rPr lang="es-ES" sz="1600" dirty="0" err="1">
                <a:solidFill>
                  <a:schemeClr val="bg1"/>
                </a:solidFill>
              </a:rPr>
              <a:t>loss</a:t>
            </a:r>
            <a:r>
              <a:rPr lang="es-ES" sz="1600" dirty="0">
                <a:solidFill>
                  <a:schemeClr val="bg1"/>
                </a:solidFill>
              </a:rPr>
              <a:t> </a:t>
            </a:r>
            <a:r>
              <a:rPr lang="es-ES" sz="1600" dirty="0" err="1">
                <a:solidFill>
                  <a:schemeClr val="bg1"/>
                </a:solidFill>
              </a:rPr>
              <a:t>of</a:t>
            </a:r>
            <a:r>
              <a:rPr lang="es-ES" sz="1600" dirty="0">
                <a:solidFill>
                  <a:schemeClr val="bg1"/>
                </a:solidFill>
              </a:rPr>
              <a:t> </a:t>
            </a:r>
            <a:r>
              <a:rPr lang="es-ES" sz="1600" dirty="0" err="1">
                <a:solidFill>
                  <a:schemeClr val="bg1"/>
                </a:solidFill>
              </a:rPr>
              <a:t>the</a:t>
            </a:r>
            <a:r>
              <a:rPr lang="es-ES" sz="1600" dirty="0">
                <a:solidFill>
                  <a:schemeClr val="bg1"/>
                </a:solidFill>
              </a:rPr>
              <a:t> </a:t>
            </a:r>
            <a:r>
              <a:rPr lang="es-ES" sz="1600" dirty="0" err="1">
                <a:solidFill>
                  <a:schemeClr val="bg1"/>
                </a:solidFill>
              </a:rPr>
              <a:t>mapping</a:t>
            </a:r>
            <a:r>
              <a:rPr lang="es-ES" sz="1600" dirty="0">
                <a:solidFill>
                  <a:schemeClr val="bg1"/>
                </a:solidFill>
              </a:rPr>
              <a:t>.</a:t>
            </a:r>
          </a:p>
          <a:p>
            <a:pPr algn="just"/>
            <a:endParaRPr lang="es-ES" sz="1600" dirty="0">
              <a:solidFill>
                <a:schemeClr val="bg1"/>
              </a:solidFill>
            </a:endParaRPr>
          </a:p>
          <a:p>
            <a:pPr algn="just"/>
            <a:r>
              <a:rPr lang="es-ES" sz="1600" dirty="0" err="1">
                <a:solidFill>
                  <a:schemeClr val="bg1"/>
                </a:solidFill>
              </a:rPr>
              <a:t>Does</a:t>
            </a:r>
            <a:r>
              <a:rPr lang="es-ES" sz="1600" dirty="0">
                <a:solidFill>
                  <a:schemeClr val="bg1"/>
                </a:solidFill>
              </a:rPr>
              <a:t> </a:t>
            </a:r>
            <a:r>
              <a:rPr lang="es-ES" sz="1600" dirty="0" err="1">
                <a:solidFill>
                  <a:schemeClr val="bg1"/>
                </a:solidFill>
              </a:rPr>
              <a:t>not</a:t>
            </a:r>
            <a:r>
              <a:rPr lang="es-ES" sz="1600" dirty="0">
                <a:solidFill>
                  <a:schemeClr val="bg1"/>
                </a:solidFill>
              </a:rPr>
              <a:t> </a:t>
            </a:r>
            <a:r>
              <a:rPr lang="es-ES" sz="1600" dirty="0" err="1">
                <a:solidFill>
                  <a:schemeClr val="bg1"/>
                </a:solidFill>
              </a:rPr>
              <a:t>rely</a:t>
            </a:r>
            <a:r>
              <a:rPr lang="es-ES" sz="1600" dirty="0">
                <a:solidFill>
                  <a:schemeClr val="bg1"/>
                </a:solidFill>
              </a:rPr>
              <a:t> </a:t>
            </a:r>
            <a:r>
              <a:rPr lang="es-ES" sz="1600" dirty="0" err="1">
                <a:solidFill>
                  <a:schemeClr val="bg1"/>
                </a:solidFill>
              </a:rPr>
              <a:t>on</a:t>
            </a:r>
            <a:r>
              <a:rPr lang="es-ES" sz="1600" dirty="0">
                <a:solidFill>
                  <a:schemeClr val="bg1"/>
                </a:solidFill>
              </a:rPr>
              <a:t> </a:t>
            </a:r>
            <a:r>
              <a:rPr lang="es-ES" sz="1600" dirty="0" err="1">
                <a:solidFill>
                  <a:schemeClr val="bg1"/>
                </a:solidFill>
              </a:rPr>
              <a:t>manually</a:t>
            </a:r>
            <a:r>
              <a:rPr lang="es-ES" sz="1600" dirty="0">
                <a:solidFill>
                  <a:schemeClr val="bg1"/>
                </a:solidFill>
              </a:rPr>
              <a:t> </a:t>
            </a:r>
            <a:r>
              <a:rPr lang="es-ES" sz="1600" dirty="0" err="1">
                <a:solidFill>
                  <a:schemeClr val="bg1"/>
                </a:solidFill>
              </a:rPr>
              <a:t>fixed</a:t>
            </a:r>
            <a:r>
              <a:rPr lang="es-ES" sz="1600" dirty="0">
                <a:solidFill>
                  <a:schemeClr val="bg1"/>
                </a:solidFill>
              </a:rPr>
              <a:t> </a:t>
            </a:r>
            <a:r>
              <a:rPr lang="es-ES" sz="1600" dirty="0" err="1">
                <a:solidFill>
                  <a:schemeClr val="bg1"/>
                </a:solidFill>
              </a:rPr>
              <a:t>loss</a:t>
            </a:r>
            <a:r>
              <a:rPr lang="es-ES" sz="1600" dirty="0">
                <a:solidFill>
                  <a:schemeClr val="bg1"/>
                </a:solidFill>
              </a:rPr>
              <a:t>.</a:t>
            </a:r>
          </a:p>
          <a:p>
            <a:pPr algn="just"/>
            <a:endParaRPr lang="es-ES" sz="1600" dirty="0">
              <a:solidFill>
                <a:schemeClr val="bg1"/>
              </a:solidFill>
            </a:endParaRPr>
          </a:p>
          <a:p>
            <a:pPr algn="just"/>
            <a:r>
              <a:rPr lang="es-ES" sz="1600" dirty="0" err="1">
                <a:solidFill>
                  <a:schemeClr val="bg1"/>
                </a:solidFill>
              </a:rPr>
              <a:t>Applied</a:t>
            </a:r>
            <a:r>
              <a:rPr lang="es-ES" sz="1600" dirty="0">
                <a:solidFill>
                  <a:schemeClr val="bg1"/>
                </a:solidFill>
              </a:rPr>
              <a:t> </a:t>
            </a:r>
            <a:r>
              <a:rPr lang="es-ES" sz="1600" dirty="0" err="1">
                <a:solidFill>
                  <a:schemeClr val="bg1"/>
                </a:solidFill>
              </a:rPr>
              <a:t>to</a:t>
            </a:r>
            <a:r>
              <a:rPr lang="es-ES" sz="1600" dirty="0">
                <a:solidFill>
                  <a:schemeClr val="bg1"/>
                </a:solidFill>
              </a:rPr>
              <a:t> </a:t>
            </a:r>
            <a:r>
              <a:rPr lang="es-ES" sz="1600" dirty="0" err="1">
                <a:solidFill>
                  <a:schemeClr val="bg1"/>
                </a:solidFill>
              </a:rPr>
              <a:t>multiple</a:t>
            </a:r>
            <a:r>
              <a:rPr lang="es-ES" sz="1600" dirty="0">
                <a:solidFill>
                  <a:schemeClr val="bg1"/>
                </a:solidFill>
              </a:rPr>
              <a:t> </a:t>
            </a:r>
            <a:r>
              <a:rPr lang="es-ES" sz="1600" dirty="0" err="1">
                <a:solidFill>
                  <a:schemeClr val="bg1"/>
                </a:solidFill>
              </a:rPr>
              <a:t>tasks</a:t>
            </a:r>
            <a:r>
              <a:rPr lang="es-ES" sz="1600" dirty="0">
                <a:solidFill>
                  <a:schemeClr val="bg1"/>
                </a:solidFill>
              </a:rPr>
              <a:t>.</a:t>
            </a:r>
          </a:p>
          <a:p>
            <a:pPr algn="just"/>
            <a:endParaRPr lang="es-ES" sz="1600" dirty="0">
              <a:solidFill>
                <a:schemeClr val="bg1"/>
              </a:solidFill>
            </a:endParaRPr>
          </a:p>
          <a:p>
            <a:pPr algn="just"/>
            <a:r>
              <a:rPr lang="es-ES" sz="1600" dirty="0" err="1">
                <a:solidFill>
                  <a:schemeClr val="bg1"/>
                </a:solidFill>
              </a:rPr>
              <a:t>The</a:t>
            </a:r>
            <a:r>
              <a:rPr lang="es-ES" sz="1600" dirty="0">
                <a:solidFill>
                  <a:schemeClr val="bg1"/>
                </a:solidFill>
              </a:rPr>
              <a:t> </a:t>
            </a:r>
            <a:r>
              <a:rPr lang="es-ES" sz="1600" dirty="0" err="1">
                <a:solidFill>
                  <a:schemeClr val="bg1"/>
                </a:solidFill>
              </a:rPr>
              <a:t>network</a:t>
            </a:r>
            <a:r>
              <a:rPr lang="es-ES" sz="1600" dirty="0">
                <a:solidFill>
                  <a:schemeClr val="bg1"/>
                </a:solidFill>
              </a:rPr>
              <a:t> </a:t>
            </a:r>
            <a:r>
              <a:rPr lang="es-ES" sz="1600" dirty="0" err="1">
                <a:solidFill>
                  <a:schemeClr val="bg1"/>
                </a:solidFill>
              </a:rPr>
              <a:t>is</a:t>
            </a:r>
            <a:r>
              <a:rPr lang="es-ES" sz="1600" dirty="0">
                <a:solidFill>
                  <a:schemeClr val="bg1"/>
                </a:solidFill>
              </a:rPr>
              <a:t> </a:t>
            </a:r>
            <a:r>
              <a:rPr lang="es-ES" sz="1600" dirty="0" err="1">
                <a:solidFill>
                  <a:schemeClr val="bg1"/>
                </a:solidFill>
              </a:rPr>
              <a:t>composed</a:t>
            </a:r>
            <a:r>
              <a:rPr lang="es-ES" sz="1600" dirty="0">
                <a:solidFill>
                  <a:schemeClr val="bg1"/>
                </a:solidFill>
              </a:rPr>
              <a:t> </a:t>
            </a:r>
            <a:r>
              <a:rPr lang="es-ES" sz="1600" dirty="0" err="1">
                <a:solidFill>
                  <a:schemeClr val="bg1"/>
                </a:solidFill>
              </a:rPr>
              <a:t>of</a:t>
            </a:r>
            <a:r>
              <a:rPr lang="es-ES" sz="1600" dirty="0">
                <a:solidFill>
                  <a:schemeClr val="bg1"/>
                </a:solidFill>
              </a:rPr>
              <a:t> a </a:t>
            </a:r>
            <a:r>
              <a:rPr lang="es-ES" sz="1600" dirty="0" err="1">
                <a:solidFill>
                  <a:schemeClr val="bg1"/>
                </a:solidFill>
              </a:rPr>
              <a:t>Generator</a:t>
            </a:r>
            <a:r>
              <a:rPr lang="es-ES" sz="1600" dirty="0">
                <a:solidFill>
                  <a:schemeClr val="bg1"/>
                </a:solidFill>
              </a:rPr>
              <a:t> </a:t>
            </a:r>
            <a:r>
              <a:rPr lang="es-ES" sz="1600" dirty="0" err="1">
                <a:solidFill>
                  <a:schemeClr val="bg1"/>
                </a:solidFill>
              </a:rPr>
              <a:t>that</a:t>
            </a:r>
            <a:r>
              <a:rPr lang="es-ES" sz="1600" dirty="0">
                <a:solidFill>
                  <a:schemeClr val="bg1"/>
                </a:solidFill>
              </a:rPr>
              <a:t> produces </a:t>
            </a:r>
            <a:r>
              <a:rPr lang="es-ES" sz="1600" dirty="0" err="1">
                <a:solidFill>
                  <a:schemeClr val="bg1"/>
                </a:solidFill>
              </a:rPr>
              <a:t>the</a:t>
            </a:r>
            <a:r>
              <a:rPr lang="es-ES" sz="1600" dirty="0">
                <a:solidFill>
                  <a:schemeClr val="bg1"/>
                </a:solidFill>
              </a:rPr>
              <a:t> output </a:t>
            </a:r>
            <a:r>
              <a:rPr lang="es-ES" sz="1600" dirty="0" err="1">
                <a:solidFill>
                  <a:schemeClr val="bg1"/>
                </a:solidFill>
              </a:rPr>
              <a:t>image</a:t>
            </a:r>
            <a:r>
              <a:rPr lang="es-ES" sz="1600" dirty="0">
                <a:solidFill>
                  <a:schemeClr val="bg1"/>
                </a:solidFill>
              </a:rPr>
              <a:t> and a </a:t>
            </a:r>
            <a:r>
              <a:rPr lang="es-ES" sz="1600" dirty="0" err="1">
                <a:solidFill>
                  <a:schemeClr val="bg1"/>
                </a:solidFill>
              </a:rPr>
              <a:t>Discriminator</a:t>
            </a:r>
            <a:r>
              <a:rPr lang="es-ES" sz="1600" dirty="0">
                <a:solidFill>
                  <a:schemeClr val="bg1"/>
                </a:solidFill>
              </a:rPr>
              <a:t> </a:t>
            </a:r>
            <a:r>
              <a:rPr lang="es-ES" sz="1600" dirty="0" err="1">
                <a:solidFill>
                  <a:schemeClr val="bg1"/>
                </a:solidFill>
              </a:rPr>
              <a:t>which</a:t>
            </a:r>
            <a:r>
              <a:rPr lang="es-ES" sz="1600" dirty="0">
                <a:solidFill>
                  <a:schemeClr val="bg1"/>
                </a:solidFill>
              </a:rPr>
              <a:t> </a:t>
            </a:r>
            <a:r>
              <a:rPr lang="es-ES" sz="1600" dirty="0" err="1">
                <a:solidFill>
                  <a:schemeClr val="bg1"/>
                </a:solidFill>
              </a:rPr>
              <a:t>learns</a:t>
            </a:r>
            <a:r>
              <a:rPr lang="es-ES" sz="1600" dirty="0">
                <a:solidFill>
                  <a:schemeClr val="bg1"/>
                </a:solidFill>
              </a:rPr>
              <a:t> </a:t>
            </a:r>
            <a:r>
              <a:rPr lang="es-ES" sz="1600" dirty="0" err="1">
                <a:solidFill>
                  <a:schemeClr val="bg1"/>
                </a:solidFill>
              </a:rPr>
              <a:t>to</a:t>
            </a:r>
            <a:r>
              <a:rPr lang="es-ES" sz="1600" dirty="0">
                <a:solidFill>
                  <a:schemeClr val="bg1"/>
                </a:solidFill>
              </a:rPr>
              <a:t> </a:t>
            </a:r>
            <a:r>
              <a:rPr lang="es-ES" sz="1600" dirty="0" err="1">
                <a:solidFill>
                  <a:schemeClr val="bg1"/>
                </a:solidFill>
              </a:rPr>
              <a:t>distinguish</a:t>
            </a:r>
            <a:r>
              <a:rPr lang="es-ES" sz="1600" dirty="0">
                <a:solidFill>
                  <a:schemeClr val="bg1"/>
                </a:solidFill>
              </a:rPr>
              <a:t> </a:t>
            </a:r>
            <a:r>
              <a:rPr lang="es-ES" sz="1600" dirty="0" err="1">
                <a:solidFill>
                  <a:schemeClr val="bg1"/>
                </a:solidFill>
              </a:rPr>
              <a:t>between</a:t>
            </a:r>
            <a:r>
              <a:rPr lang="es-ES" sz="1600" dirty="0">
                <a:solidFill>
                  <a:schemeClr val="bg1"/>
                </a:solidFill>
              </a:rPr>
              <a:t> </a:t>
            </a:r>
            <a:r>
              <a:rPr lang="es-ES" sz="1600" dirty="0" err="1">
                <a:solidFill>
                  <a:schemeClr val="bg1"/>
                </a:solidFill>
              </a:rPr>
              <a:t>the</a:t>
            </a:r>
            <a:r>
              <a:rPr lang="es-ES" sz="1600" dirty="0">
                <a:solidFill>
                  <a:schemeClr val="bg1"/>
                </a:solidFill>
              </a:rPr>
              <a:t> </a:t>
            </a:r>
            <a:r>
              <a:rPr lang="es-ES" sz="1600" dirty="0" err="1">
                <a:solidFill>
                  <a:schemeClr val="bg1"/>
                </a:solidFill>
              </a:rPr>
              <a:t>images</a:t>
            </a:r>
            <a:r>
              <a:rPr lang="es-ES" sz="1600" dirty="0">
                <a:solidFill>
                  <a:schemeClr val="bg1"/>
                </a:solidFill>
              </a:rPr>
              <a:t> </a:t>
            </a:r>
            <a:r>
              <a:rPr lang="es-ES" sz="1600" dirty="0" err="1">
                <a:solidFill>
                  <a:schemeClr val="bg1"/>
                </a:solidFill>
              </a:rPr>
              <a:t>generated</a:t>
            </a:r>
            <a:r>
              <a:rPr lang="es-ES" sz="1600" dirty="0">
                <a:solidFill>
                  <a:schemeClr val="bg1"/>
                </a:solidFill>
              </a:rPr>
              <a:t> </a:t>
            </a:r>
            <a:r>
              <a:rPr lang="es-ES" sz="1600" dirty="0" err="1">
                <a:solidFill>
                  <a:schemeClr val="bg1"/>
                </a:solidFill>
              </a:rPr>
              <a:t>by</a:t>
            </a:r>
            <a:r>
              <a:rPr lang="es-ES" sz="1600" dirty="0">
                <a:solidFill>
                  <a:schemeClr val="bg1"/>
                </a:solidFill>
              </a:rPr>
              <a:t> G and </a:t>
            </a:r>
            <a:r>
              <a:rPr lang="es-ES" sz="1600" dirty="0" err="1">
                <a:solidFill>
                  <a:schemeClr val="bg1"/>
                </a:solidFill>
              </a:rPr>
              <a:t>the</a:t>
            </a:r>
            <a:r>
              <a:rPr lang="es-ES" sz="1600" dirty="0">
                <a:solidFill>
                  <a:schemeClr val="bg1"/>
                </a:solidFill>
              </a:rPr>
              <a:t> “real” </a:t>
            </a:r>
            <a:r>
              <a:rPr lang="es-ES" sz="1600" dirty="0" err="1">
                <a:solidFill>
                  <a:schemeClr val="bg1"/>
                </a:solidFill>
              </a:rPr>
              <a:t>ones</a:t>
            </a:r>
            <a:r>
              <a:rPr lang="es-ES" sz="1600" dirty="0">
                <a:solidFill>
                  <a:schemeClr val="bg1"/>
                </a:solidFill>
              </a:rPr>
              <a:t>.</a:t>
            </a:r>
          </a:p>
          <a:p>
            <a:pPr algn="just"/>
            <a:endParaRPr lang="es-ES" sz="1600" dirty="0">
              <a:solidFill>
                <a:schemeClr val="bg1"/>
              </a:solidFill>
            </a:endParaRPr>
          </a:p>
          <a:p>
            <a:pPr algn="just"/>
            <a:r>
              <a:rPr lang="es-ES" sz="1600" dirty="0">
                <a:solidFill>
                  <a:schemeClr val="bg1"/>
                </a:solidFill>
              </a:rPr>
              <a:t>Use </a:t>
            </a:r>
            <a:r>
              <a:rPr lang="es-ES" sz="1600" dirty="0" err="1">
                <a:solidFill>
                  <a:schemeClr val="bg1"/>
                </a:solidFill>
              </a:rPr>
              <a:t>skip</a:t>
            </a:r>
            <a:r>
              <a:rPr lang="es-ES" sz="1600" dirty="0">
                <a:solidFill>
                  <a:schemeClr val="bg1"/>
                </a:solidFill>
              </a:rPr>
              <a:t> </a:t>
            </a:r>
            <a:r>
              <a:rPr lang="es-ES" sz="1600" dirty="0" err="1">
                <a:solidFill>
                  <a:schemeClr val="bg1"/>
                </a:solidFill>
              </a:rPr>
              <a:t>connections</a:t>
            </a:r>
            <a:r>
              <a:rPr lang="es-ES" sz="1600" dirty="0">
                <a:solidFill>
                  <a:schemeClr val="bg1"/>
                </a:solidFill>
              </a:rPr>
              <a:t> </a:t>
            </a:r>
            <a:r>
              <a:rPr lang="es-ES" sz="1600" dirty="0" err="1">
                <a:solidFill>
                  <a:schemeClr val="bg1"/>
                </a:solidFill>
              </a:rPr>
              <a:t>to</a:t>
            </a:r>
            <a:r>
              <a:rPr lang="es-ES" sz="1600" dirty="0">
                <a:solidFill>
                  <a:schemeClr val="bg1"/>
                </a:solidFill>
              </a:rPr>
              <a:t> </a:t>
            </a:r>
            <a:r>
              <a:rPr lang="es-ES" sz="1600" dirty="0" err="1">
                <a:solidFill>
                  <a:schemeClr val="bg1"/>
                </a:solidFill>
              </a:rPr>
              <a:t>recover</a:t>
            </a:r>
            <a:r>
              <a:rPr lang="es-ES" sz="1600" dirty="0">
                <a:solidFill>
                  <a:schemeClr val="bg1"/>
                </a:solidFill>
              </a:rPr>
              <a:t> </a:t>
            </a:r>
            <a:r>
              <a:rPr lang="es-ES" sz="1600" dirty="0" err="1">
                <a:solidFill>
                  <a:schemeClr val="bg1"/>
                </a:solidFill>
              </a:rPr>
              <a:t>the</a:t>
            </a:r>
            <a:r>
              <a:rPr lang="es-ES" sz="1600" dirty="0">
                <a:solidFill>
                  <a:schemeClr val="bg1"/>
                </a:solidFill>
              </a:rPr>
              <a:t> </a:t>
            </a:r>
            <a:r>
              <a:rPr lang="es-ES" sz="1600" dirty="0" err="1">
                <a:solidFill>
                  <a:schemeClr val="bg1"/>
                </a:solidFill>
              </a:rPr>
              <a:t>image</a:t>
            </a:r>
            <a:r>
              <a:rPr lang="es-ES" sz="1600" dirty="0">
                <a:solidFill>
                  <a:schemeClr val="bg1"/>
                </a:solidFill>
              </a:rPr>
              <a:t> </a:t>
            </a:r>
            <a:r>
              <a:rPr lang="es-ES" sz="1600" dirty="0" err="1">
                <a:solidFill>
                  <a:schemeClr val="bg1"/>
                </a:solidFill>
              </a:rPr>
              <a:t>resolution</a:t>
            </a:r>
            <a:r>
              <a:rPr lang="es-ES" sz="1600" dirty="0">
                <a:solidFill>
                  <a:schemeClr val="bg1"/>
                </a:solidFill>
              </a:rPr>
              <a:t>.</a:t>
            </a:r>
          </a:p>
          <a:p>
            <a:endParaRPr lang="es-ES" dirty="0">
              <a:solidFill>
                <a:schemeClr val="bg1"/>
              </a:solidFill>
            </a:endParaRPr>
          </a:p>
        </p:txBody>
      </p:sp>
    </p:spTree>
    <p:extLst>
      <p:ext uri="{BB962C8B-B14F-4D97-AF65-F5344CB8AC3E}">
        <p14:creationId xmlns:p14="http://schemas.microsoft.com/office/powerpoint/2010/main" val="344305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DATASET</a:t>
            </a:r>
            <a:endParaRPr lang="en-US" sz="4800" b="1" dirty="0"/>
          </a:p>
        </p:txBody>
      </p:sp>
      <p:pic>
        <p:nvPicPr>
          <p:cNvPr id="5" name="Picture 4">
            <a:extLst>
              <a:ext uri="{FF2B5EF4-FFF2-40B4-BE49-F238E27FC236}">
                <a16:creationId xmlns:a16="http://schemas.microsoft.com/office/drawing/2014/main" id="{052C89FF-A2E9-4733-B550-2EF0FA15B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940" y="5380215"/>
            <a:ext cx="2451222" cy="1380970"/>
          </a:xfrm>
          <a:prstGeom prst="rect">
            <a:avLst/>
          </a:prstGeom>
        </p:spPr>
      </p:pic>
      <p:pic>
        <p:nvPicPr>
          <p:cNvPr id="7" name="Picture 6">
            <a:extLst>
              <a:ext uri="{FF2B5EF4-FFF2-40B4-BE49-F238E27FC236}">
                <a16:creationId xmlns:a16="http://schemas.microsoft.com/office/drawing/2014/main" id="{CB80C8F5-5E6A-44F9-8A67-BF16E4D49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939" y="3610161"/>
            <a:ext cx="2451222" cy="1632515"/>
          </a:xfrm>
          <a:prstGeom prst="rect">
            <a:avLst/>
          </a:prstGeom>
        </p:spPr>
      </p:pic>
      <p:pic>
        <p:nvPicPr>
          <p:cNvPr id="9" name="Picture 8">
            <a:extLst>
              <a:ext uri="{FF2B5EF4-FFF2-40B4-BE49-F238E27FC236}">
                <a16:creationId xmlns:a16="http://schemas.microsoft.com/office/drawing/2014/main" id="{E9C99980-11F2-4A1A-A822-224F4045C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939" y="1894583"/>
            <a:ext cx="2451222" cy="1578040"/>
          </a:xfrm>
          <a:prstGeom prst="rect">
            <a:avLst/>
          </a:prstGeom>
        </p:spPr>
      </p:pic>
      <p:pic>
        <p:nvPicPr>
          <p:cNvPr id="14" name="Picture 13">
            <a:extLst>
              <a:ext uri="{FF2B5EF4-FFF2-40B4-BE49-F238E27FC236}">
                <a16:creationId xmlns:a16="http://schemas.microsoft.com/office/drawing/2014/main" id="{52670284-2552-4F9C-88CE-6DDD33504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7839" y="1894583"/>
            <a:ext cx="2451222" cy="1578040"/>
          </a:xfrm>
          <a:prstGeom prst="rect">
            <a:avLst/>
          </a:prstGeom>
        </p:spPr>
      </p:pic>
      <p:pic>
        <p:nvPicPr>
          <p:cNvPr id="16" name="Picture 15">
            <a:extLst>
              <a:ext uri="{FF2B5EF4-FFF2-40B4-BE49-F238E27FC236}">
                <a16:creationId xmlns:a16="http://schemas.microsoft.com/office/drawing/2014/main" id="{5AD41379-0B80-4E82-A9D9-C88D7BBE1E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3119" y="3610161"/>
            <a:ext cx="2451224" cy="1632515"/>
          </a:xfrm>
          <a:prstGeom prst="rect">
            <a:avLst/>
          </a:prstGeom>
        </p:spPr>
      </p:pic>
      <p:pic>
        <p:nvPicPr>
          <p:cNvPr id="19" name="Picture 18">
            <a:extLst>
              <a:ext uri="{FF2B5EF4-FFF2-40B4-BE49-F238E27FC236}">
                <a16:creationId xmlns:a16="http://schemas.microsoft.com/office/drawing/2014/main" id="{65CE59D6-D828-4920-B55E-CCE8852980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0781" y="5380214"/>
            <a:ext cx="2433562" cy="1371020"/>
          </a:xfrm>
          <a:prstGeom prst="rect">
            <a:avLst/>
          </a:prstGeom>
        </p:spPr>
      </p:pic>
      <p:graphicFrame>
        <p:nvGraphicFramePr>
          <p:cNvPr id="20" name="Table 19">
            <a:extLst>
              <a:ext uri="{FF2B5EF4-FFF2-40B4-BE49-F238E27FC236}">
                <a16:creationId xmlns:a16="http://schemas.microsoft.com/office/drawing/2014/main" id="{32878B69-93D8-4356-9B4E-C6A3D7640518}"/>
              </a:ext>
            </a:extLst>
          </p:cNvPr>
          <p:cNvGraphicFramePr>
            <a:graphicFrameLocks noGrp="1"/>
          </p:cNvGraphicFramePr>
          <p:nvPr>
            <p:extLst>
              <p:ext uri="{D42A27DB-BD31-4B8C-83A1-F6EECF244321}">
                <p14:modId xmlns:p14="http://schemas.microsoft.com/office/powerpoint/2010/main" val="2291457894"/>
              </p:ext>
            </p:extLst>
          </p:nvPr>
        </p:nvGraphicFramePr>
        <p:xfrm>
          <a:off x="856519" y="2811896"/>
          <a:ext cx="5356860" cy="2926080"/>
        </p:xfrm>
        <a:graphic>
          <a:graphicData uri="http://schemas.openxmlformats.org/drawingml/2006/table">
            <a:tbl>
              <a:tblPr firstRow="1" bandRow="1">
                <a:tableStyleId>{2A488322-F2BA-4B5B-9748-0D474271808F}</a:tableStyleId>
              </a:tblPr>
              <a:tblGrid>
                <a:gridCol w="2678430">
                  <a:extLst>
                    <a:ext uri="{9D8B030D-6E8A-4147-A177-3AD203B41FA5}">
                      <a16:colId xmlns:a16="http://schemas.microsoft.com/office/drawing/2014/main" val="942903981"/>
                    </a:ext>
                  </a:extLst>
                </a:gridCol>
                <a:gridCol w="2678430">
                  <a:extLst>
                    <a:ext uri="{9D8B030D-6E8A-4147-A177-3AD203B41FA5}">
                      <a16:colId xmlns:a16="http://schemas.microsoft.com/office/drawing/2014/main" val="2926415076"/>
                    </a:ext>
                  </a:extLst>
                </a:gridCol>
              </a:tblGrid>
              <a:tr h="355586">
                <a:tc gridSpan="2">
                  <a:txBody>
                    <a:bodyPr/>
                    <a:lstStyle/>
                    <a:p>
                      <a:pPr algn="ctr"/>
                      <a:r>
                        <a:rPr lang="es-ES" dirty="0" err="1"/>
                        <a:t>River</a:t>
                      </a:r>
                      <a:r>
                        <a:rPr lang="es-ES" dirty="0"/>
                        <a:t> </a:t>
                      </a:r>
                      <a:r>
                        <a:rPr lang="es-ES" dirty="0" err="1"/>
                        <a:t>water</a:t>
                      </a:r>
                      <a:r>
                        <a:rPr lang="es-ES" dirty="0"/>
                        <a:t> </a:t>
                      </a:r>
                      <a:r>
                        <a:rPr lang="es-ES" dirty="0" err="1"/>
                        <a:t>segmentation</a:t>
                      </a:r>
                      <a:r>
                        <a:rPr lang="es-ES" dirty="0"/>
                        <a:t> </a:t>
                      </a:r>
                      <a:r>
                        <a:rPr lang="es-ES" dirty="0" err="1"/>
                        <a:t>dataset</a:t>
                      </a:r>
                      <a:endParaRPr lang="en-US" dirty="0"/>
                    </a:p>
                  </a:txBody>
                  <a:tcPr/>
                </a:tc>
                <a:tc hMerge="1">
                  <a:txBody>
                    <a:bodyPr/>
                    <a:lstStyle/>
                    <a:p>
                      <a:endParaRPr lang="en-US" dirty="0"/>
                    </a:p>
                  </a:txBody>
                  <a:tcPr/>
                </a:tc>
                <a:extLst>
                  <a:ext uri="{0D108BD9-81ED-4DB2-BD59-A6C34878D82A}">
                    <a16:rowId xmlns:a16="http://schemas.microsoft.com/office/drawing/2014/main" val="3505838699"/>
                  </a:ext>
                </a:extLst>
              </a:tr>
              <a:tr h="355586">
                <a:tc>
                  <a:txBody>
                    <a:bodyPr/>
                    <a:lstStyle/>
                    <a:p>
                      <a:pPr algn="ctr"/>
                      <a:r>
                        <a:rPr lang="es-ES" dirty="0" err="1"/>
                        <a:t>Num</a:t>
                      </a:r>
                      <a:r>
                        <a:rPr lang="es-ES" dirty="0"/>
                        <a:t>. </a:t>
                      </a:r>
                      <a:r>
                        <a:rPr lang="es-ES" dirty="0" err="1"/>
                        <a:t>images</a:t>
                      </a:r>
                      <a:endParaRPr lang="en-US" dirty="0"/>
                    </a:p>
                  </a:txBody>
                  <a:tcPr/>
                </a:tc>
                <a:tc>
                  <a:txBody>
                    <a:bodyPr/>
                    <a:lstStyle/>
                    <a:p>
                      <a:pPr algn="ctr"/>
                      <a:r>
                        <a:rPr lang="es-ES" dirty="0"/>
                        <a:t>300</a:t>
                      </a:r>
                      <a:endParaRPr lang="en-US" dirty="0"/>
                    </a:p>
                  </a:txBody>
                  <a:tcPr/>
                </a:tc>
                <a:extLst>
                  <a:ext uri="{0D108BD9-81ED-4DB2-BD59-A6C34878D82A}">
                    <a16:rowId xmlns:a16="http://schemas.microsoft.com/office/drawing/2014/main" val="1686667608"/>
                  </a:ext>
                </a:extLst>
              </a:tr>
              <a:tr h="355586">
                <a:tc>
                  <a:txBody>
                    <a:bodyPr/>
                    <a:lstStyle/>
                    <a:p>
                      <a:pPr algn="ctr"/>
                      <a:r>
                        <a:rPr lang="es-ES" dirty="0" err="1"/>
                        <a:t>Biggest</a:t>
                      </a:r>
                      <a:r>
                        <a:rPr lang="es-ES" dirty="0"/>
                        <a:t> </a:t>
                      </a:r>
                      <a:r>
                        <a:rPr lang="es-ES" dirty="0" err="1"/>
                        <a:t>image</a:t>
                      </a:r>
                      <a:endParaRPr lang="en-US" dirty="0"/>
                    </a:p>
                  </a:txBody>
                  <a:tcPr/>
                </a:tc>
                <a:tc>
                  <a:txBody>
                    <a:bodyPr/>
                    <a:lstStyle/>
                    <a:p>
                      <a:pPr algn="ctr"/>
                      <a:r>
                        <a:rPr lang="es-ES" dirty="0"/>
                        <a:t>2448x3264 </a:t>
                      </a:r>
                      <a:r>
                        <a:rPr lang="es-ES" dirty="0" err="1"/>
                        <a:t>pixels</a:t>
                      </a:r>
                      <a:endParaRPr lang="en-US" dirty="0"/>
                    </a:p>
                  </a:txBody>
                  <a:tcPr/>
                </a:tc>
                <a:extLst>
                  <a:ext uri="{0D108BD9-81ED-4DB2-BD59-A6C34878D82A}">
                    <a16:rowId xmlns:a16="http://schemas.microsoft.com/office/drawing/2014/main" val="4163781422"/>
                  </a:ext>
                </a:extLst>
              </a:tr>
              <a:tr h="355586">
                <a:tc>
                  <a:txBody>
                    <a:bodyPr/>
                    <a:lstStyle/>
                    <a:p>
                      <a:pPr algn="ctr"/>
                      <a:r>
                        <a:rPr lang="es-ES" dirty="0" err="1"/>
                        <a:t>Smallest</a:t>
                      </a:r>
                      <a:r>
                        <a:rPr lang="es-ES" dirty="0"/>
                        <a:t> </a:t>
                      </a:r>
                      <a:r>
                        <a:rPr lang="es-ES" dirty="0" err="1"/>
                        <a:t>image</a:t>
                      </a:r>
                      <a:endParaRPr lang="en-US" dirty="0"/>
                    </a:p>
                  </a:txBody>
                  <a:tcPr/>
                </a:tc>
                <a:tc>
                  <a:txBody>
                    <a:bodyPr/>
                    <a:lstStyle/>
                    <a:p>
                      <a:pPr algn="ctr"/>
                      <a:r>
                        <a:rPr lang="es-ES" dirty="0"/>
                        <a:t>118x158 </a:t>
                      </a:r>
                      <a:r>
                        <a:rPr lang="es-ES" dirty="0" err="1"/>
                        <a:t>pixels</a:t>
                      </a:r>
                      <a:endParaRPr lang="en-US" dirty="0"/>
                    </a:p>
                  </a:txBody>
                  <a:tcPr/>
                </a:tc>
                <a:extLst>
                  <a:ext uri="{0D108BD9-81ED-4DB2-BD59-A6C34878D82A}">
                    <a16:rowId xmlns:a16="http://schemas.microsoft.com/office/drawing/2014/main" val="974682407"/>
                  </a:ext>
                </a:extLst>
              </a:tr>
              <a:tr h="355586">
                <a:tc>
                  <a:txBody>
                    <a:bodyPr/>
                    <a:lstStyle/>
                    <a:p>
                      <a:pPr algn="ctr"/>
                      <a:r>
                        <a:rPr lang="es-ES" dirty="0"/>
                        <a:t>Mean </a:t>
                      </a:r>
                      <a:r>
                        <a:rPr lang="es-ES" dirty="0" err="1"/>
                        <a:t>size</a:t>
                      </a:r>
                      <a:r>
                        <a:rPr lang="es-ES" dirty="0"/>
                        <a:t> </a:t>
                      </a:r>
                      <a:r>
                        <a:rPr lang="es-ES" dirty="0" err="1"/>
                        <a:t>of</a:t>
                      </a:r>
                      <a:r>
                        <a:rPr lang="es-ES" dirty="0"/>
                        <a:t> </a:t>
                      </a:r>
                      <a:r>
                        <a:rPr lang="es-ES" dirty="0" err="1"/>
                        <a:t>image</a:t>
                      </a:r>
                      <a:endParaRPr lang="en-US" dirty="0"/>
                    </a:p>
                  </a:txBody>
                  <a:tcPr/>
                </a:tc>
                <a:tc>
                  <a:txBody>
                    <a:bodyPr/>
                    <a:lstStyle/>
                    <a:p>
                      <a:pPr algn="ctr"/>
                      <a:r>
                        <a:rPr lang="es-ES" dirty="0"/>
                        <a:t>550x826 </a:t>
                      </a:r>
                      <a:r>
                        <a:rPr lang="es-ES" dirty="0" err="1"/>
                        <a:t>pixels</a:t>
                      </a:r>
                      <a:endParaRPr lang="en-US" dirty="0"/>
                    </a:p>
                  </a:txBody>
                  <a:tcPr/>
                </a:tc>
                <a:extLst>
                  <a:ext uri="{0D108BD9-81ED-4DB2-BD59-A6C34878D82A}">
                    <a16:rowId xmlns:a16="http://schemas.microsoft.com/office/drawing/2014/main" val="1909114027"/>
                  </a:ext>
                </a:extLst>
              </a:tr>
              <a:tr h="355586">
                <a:tc>
                  <a:txBody>
                    <a:bodyPr/>
                    <a:lstStyle/>
                    <a:p>
                      <a:pPr algn="ctr"/>
                      <a:r>
                        <a:rPr lang="es-ES" dirty="0"/>
                        <a:t>Min </a:t>
                      </a:r>
                      <a:r>
                        <a:rPr lang="es-ES" dirty="0" err="1"/>
                        <a:t>percentage</a:t>
                      </a:r>
                      <a:r>
                        <a:rPr lang="es-ES" dirty="0"/>
                        <a:t> </a:t>
                      </a:r>
                      <a:r>
                        <a:rPr lang="es-ES" dirty="0" err="1"/>
                        <a:t>of</a:t>
                      </a:r>
                      <a:r>
                        <a:rPr lang="es-ES" dirty="0"/>
                        <a:t> </a:t>
                      </a:r>
                      <a:r>
                        <a:rPr lang="es-ES" dirty="0" err="1"/>
                        <a:t>water</a:t>
                      </a:r>
                      <a:endParaRPr lang="en-US" dirty="0"/>
                    </a:p>
                  </a:txBody>
                  <a:tcPr/>
                </a:tc>
                <a:tc>
                  <a:txBody>
                    <a:bodyPr/>
                    <a:lstStyle/>
                    <a:p>
                      <a:pPr algn="ctr"/>
                      <a:r>
                        <a:rPr lang="es-ES" dirty="0"/>
                        <a:t>6.31%</a:t>
                      </a:r>
                      <a:endParaRPr lang="en-US" dirty="0"/>
                    </a:p>
                  </a:txBody>
                  <a:tcPr/>
                </a:tc>
                <a:extLst>
                  <a:ext uri="{0D108BD9-81ED-4DB2-BD59-A6C34878D82A}">
                    <a16:rowId xmlns:a16="http://schemas.microsoft.com/office/drawing/2014/main" val="1798618195"/>
                  </a:ext>
                </a:extLst>
              </a:tr>
              <a:tr h="355586">
                <a:tc>
                  <a:txBody>
                    <a:bodyPr/>
                    <a:lstStyle/>
                    <a:p>
                      <a:pPr algn="ctr"/>
                      <a:r>
                        <a:rPr lang="es-ES" dirty="0"/>
                        <a:t>Max </a:t>
                      </a:r>
                      <a:r>
                        <a:rPr lang="es-ES" dirty="0" err="1"/>
                        <a:t>percentage</a:t>
                      </a:r>
                      <a:r>
                        <a:rPr lang="es-ES" dirty="0"/>
                        <a:t> </a:t>
                      </a:r>
                      <a:r>
                        <a:rPr lang="es-ES" dirty="0" err="1"/>
                        <a:t>of</a:t>
                      </a:r>
                      <a:r>
                        <a:rPr lang="es-ES" dirty="0"/>
                        <a:t> </a:t>
                      </a:r>
                      <a:r>
                        <a:rPr lang="es-ES" dirty="0" err="1"/>
                        <a:t>water</a:t>
                      </a:r>
                      <a:endParaRPr lang="en-US" dirty="0"/>
                    </a:p>
                  </a:txBody>
                  <a:tcPr/>
                </a:tc>
                <a:tc>
                  <a:txBody>
                    <a:bodyPr/>
                    <a:lstStyle/>
                    <a:p>
                      <a:pPr algn="ctr"/>
                      <a:r>
                        <a:rPr lang="es-ES" dirty="0"/>
                        <a:t>91.37%</a:t>
                      </a:r>
                      <a:endParaRPr lang="en-US" dirty="0"/>
                    </a:p>
                  </a:txBody>
                  <a:tcPr/>
                </a:tc>
                <a:extLst>
                  <a:ext uri="{0D108BD9-81ED-4DB2-BD59-A6C34878D82A}">
                    <a16:rowId xmlns:a16="http://schemas.microsoft.com/office/drawing/2014/main" val="3291278651"/>
                  </a:ext>
                </a:extLst>
              </a:tr>
              <a:tr h="355586">
                <a:tc>
                  <a:txBody>
                    <a:bodyPr/>
                    <a:lstStyle/>
                    <a:p>
                      <a:pPr algn="ctr"/>
                      <a:r>
                        <a:rPr lang="es-ES" dirty="0"/>
                        <a:t>Mean </a:t>
                      </a:r>
                      <a:r>
                        <a:rPr lang="es-ES" dirty="0" err="1"/>
                        <a:t>percentage</a:t>
                      </a:r>
                      <a:r>
                        <a:rPr lang="es-ES" dirty="0"/>
                        <a:t> </a:t>
                      </a:r>
                      <a:r>
                        <a:rPr lang="es-ES" dirty="0" err="1"/>
                        <a:t>of</a:t>
                      </a:r>
                      <a:r>
                        <a:rPr lang="es-ES" dirty="0"/>
                        <a:t> </a:t>
                      </a:r>
                      <a:r>
                        <a:rPr lang="es-ES" dirty="0" err="1"/>
                        <a:t>water</a:t>
                      </a:r>
                      <a:endParaRPr lang="en-US" dirty="0"/>
                    </a:p>
                  </a:txBody>
                  <a:tcPr/>
                </a:tc>
                <a:tc>
                  <a:txBody>
                    <a:bodyPr/>
                    <a:lstStyle/>
                    <a:p>
                      <a:pPr algn="ctr"/>
                      <a:r>
                        <a:rPr lang="es-ES" dirty="0"/>
                        <a:t>39.57</a:t>
                      </a:r>
                      <a:endParaRPr lang="en-US" dirty="0"/>
                    </a:p>
                  </a:txBody>
                  <a:tcPr/>
                </a:tc>
                <a:extLst>
                  <a:ext uri="{0D108BD9-81ED-4DB2-BD59-A6C34878D82A}">
                    <a16:rowId xmlns:a16="http://schemas.microsoft.com/office/drawing/2014/main" val="830865783"/>
                  </a:ext>
                </a:extLst>
              </a:tr>
            </a:tbl>
          </a:graphicData>
        </a:graphic>
      </p:graphicFrame>
    </p:spTree>
    <p:extLst>
      <p:ext uri="{BB962C8B-B14F-4D97-AF65-F5344CB8AC3E}">
        <p14:creationId xmlns:p14="http://schemas.microsoft.com/office/powerpoint/2010/main" val="237626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EXPERIMENTS</a:t>
            </a:r>
            <a:endParaRPr lang="en-US" sz="4800" b="1" dirty="0"/>
          </a:p>
        </p:txBody>
      </p:sp>
      <p:graphicFrame>
        <p:nvGraphicFramePr>
          <p:cNvPr id="5" name="Chart 4">
            <a:extLst>
              <a:ext uri="{FF2B5EF4-FFF2-40B4-BE49-F238E27FC236}">
                <a16:creationId xmlns:a16="http://schemas.microsoft.com/office/drawing/2014/main" id="{9B772D76-5BFD-4584-AA53-C03BBB4E98F6}"/>
              </a:ext>
            </a:extLst>
          </p:cNvPr>
          <p:cNvGraphicFramePr/>
          <p:nvPr>
            <p:extLst>
              <p:ext uri="{D42A27DB-BD31-4B8C-83A1-F6EECF244321}">
                <p14:modId xmlns:p14="http://schemas.microsoft.com/office/powerpoint/2010/main" val="1962811471"/>
              </p:ext>
            </p:extLst>
          </p:nvPr>
        </p:nvGraphicFramePr>
        <p:xfrm>
          <a:off x="-89452" y="1825625"/>
          <a:ext cx="5655365" cy="4312708"/>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E20B019-E767-4B75-8387-16A4645F8804}"/>
                  </a:ext>
                </a:extLst>
              </p:cNvPr>
              <p:cNvSpPr/>
              <p:nvPr/>
            </p:nvSpPr>
            <p:spPr>
              <a:xfrm>
                <a:off x="4711148" y="1926866"/>
                <a:ext cx="6877411" cy="4824581"/>
              </a:xfrm>
              <a:prstGeom prst="rect">
                <a:avLst/>
              </a:prstGeom>
              <a:solidFill>
                <a:srgbClr val="247C8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t>Segmentation </a:t>
                </a:r>
                <a:r>
                  <a:rPr lang="es-ES" sz="3200" dirty="0" err="1"/>
                  <a:t>metrics</a:t>
                </a:r>
                <a:r>
                  <a:rPr lang="es-ES" sz="3200" dirty="0"/>
                  <a:t>:</a:t>
                </a:r>
              </a:p>
              <a:p>
                <a:pPr algn="ctr"/>
                <a:endParaRPr lang="es-ES" sz="3200" dirty="0"/>
              </a:p>
              <a:p>
                <a:pPr algn="ctr"/>
                <a:endParaRPr lang="es-ES" sz="3200" dirty="0"/>
              </a:p>
              <a:p>
                <a:pPr algn="ctr"/>
                <a:endParaRPr lang="es-ES" sz="2400" dirty="0"/>
              </a:p>
              <a:p>
                <a:pPr algn="ctr"/>
                <a:endParaRPr lang="es-ES" sz="2000" dirty="0"/>
              </a:p>
              <a:p>
                <a:r>
                  <a:rPr lang="es-ES" sz="2000" dirty="0"/>
                  <a:t> </a:t>
                </a:r>
                <a:r>
                  <a:rPr lang="es-ES" sz="2000" dirty="0" err="1"/>
                  <a:t>Where</a:t>
                </a:r>
                <a:r>
                  <a:rPr lang="es-ES" sz="2000" dirty="0"/>
                  <a:t>:</a:t>
                </a:r>
              </a:p>
              <a:p>
                <a:pPr marL="342900" indent="-342900">
                  <a:buFont typeface="Arial" panose="020B0604020202020204" pitchFamily="34" charset="0"/>
                  <a:buChar char="•"/>
                </a:pPr>
                <a14:m>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𝑛</m:t>
                        </m:r>
                      </m:e>
                      <m:sub>
                        <m:r>
                          <a:rPr lang="es-ES" sz="2000" i="1">
                            <a:latin typeface="Cambria Math" panose="02040503050406030204" pitchFamily="18" charset="0"/>
                          </a:rPr>
                          <m:t>𝑖</m:t>
                        </m:r>
                        <m:r>
                          <a:rPr lang="es-ES" sz="2000" b="0" i="1" smtClean="0">
                            <a:latin typeface="Cambria Math" panose="02040503050406030204" pitchFamily="18" charset="0"/>
                          </a:rPr>
                          <m:t>𝑗</m:t>
                        </m:r>
                      </m:sub>
                    </m:sSub>
                  </m:oMath>
                </a14:m>
                <a:r>
                  <a:rPr lang="es-ES" sz="2000" dirty="0"/>
                  <a:t> </a:t>
                </a:r>
                <a:r>
                  <a:rPr lang="es-ES" sz="2000" dirty="0" err="1"/>
                  <a:t>is</a:t>
                </a:r>
                <a:r>
                  <a:rPr lang="es-ES" sz="2000" dirty="0"/>
                  <a:t> </a:t>
                </a:r>
                <a:r>
                  <a:rPr lang="es-ES" sz="2000" dirty="0" err="1"/>
                  <a:t>the</a:t>
                </a:r>
                <a:r>
                  <a:rPr lang="es-ES" sz="2000" dirty="0"/>
                  <a:t> </a:t>
                </a:r>
                <a:r>
                  <a:rPr lang="es-ES" sz="2000" dirty="0" err="1"/>
                  <a:t>number</a:t>
                </a:r>
                <a:r>
                  <a:rPr lang="es-ES" sz="2000" dirty="0"/>
                  <a:t> </a:t>
                </a:r>
                <a:r>
                  <a:rPr lang="es-ES" sz="2000" dirty="0" err="1"/>
                  <a:t>of</a:t>
                </a:r>
                <a:r>
                  <a:rPr lang="es-ES" sz="2000" dirty="0"/>
                  <a:t> </a:t>
                </a:r>
                <a:r>
                  <a:rPr lang="es-ES" sz="2000" dirty="0" err="1"/>
                  <a:t>pixels</a:t>
                </a:r>
                <a:r>
                  <a:rPr lang="es-ES" sz="2000" dirty="0"/>
                  <a:t> </a:t>
                </a:r>
                <a:r>
                  <a:rPr lang="es-ES" sz="2000" dirty="0" err="1"/>
                  <a:t>of</a:t>
                </a:r>
                <a:r>
                  <a:rPr lang="es-ES" sz="2000" dirty="0"/>
                  <a:t> </a:t>
                </a:r>
                <a:r>
                  <a:rPr lang="es-ES" sz="2000" dirty="0" err="1"/>
                  <a:t>class</a:t>
                </a:r>
                <a:r>
                  <a:rPr lang="es-ES" sz="2000" dirty="0"/>
                  <a:t> </a:t>
                </a:r>
                <a14:m>
                  <m:oMath xmlns:m="http://schemas.openxmlformats.org/officeDocument/2006/math">
                    <m:r>
                      <a:rPr lang="es-ES" sz="2000" b="0" i="1" smtClean="0">
                        <a:latin typeface="Cambria Math" panose="02040503050406030204" pitchFamily="18" charset="0"/>
                      </a:rPr>
                      <m:t>𝑖</m:t>
                    </m:r>
                  </m:oMath>
                </a14:m>
                <a:r>
                  <a:rPr lang="es-ES" sz="2000" dirty="0"/>
                  <a:t> </a:t>
                </a:r>
                <a:r>
                  <a:rPr lang="es-ES" sz="2000" dirty="0" err="1"/>
                  <a:t>which</a:t>
                </a:r>
                <a:r>
                  <a:rPr lang="es-ES" sz="2000" dirty="0"/>
                  <a:t> has </a:t>
                </a:r>
                <a:r>
                  <a:rPr lang="es-ES" sz="2000" dirty="0" err="1"/>
                  <a:t>been</a:t>
                </a:r>
                <a:r>
                  <a:rPr lang="es-ES" sz="2000" dirty="0"/>
                  <a:t> </a:t>
                </a:r>
                <a:r>
                  <a:rPr lang="es-ES" sz="2000" dirty="0" err="1"/>
                  <a:t>wrongly</a:t>
                </a:r>
                <a:r>
                  <a:rPr lang="es-ES" sz="2000" dirty="0"/>
                  <a:t> </a:t>
                </a:r>
                <a:r>
                  <a:rPr lang="es-ES" sz="2000" dirty="0" err="1"/>
                  <a:t>classified</a:t>
                </a:r>
                <a:r>
                  <a:rPr lang="es-ES" sz="2000" dirty="0"/>
                  <a:t> as </a:t>
                </a:r>
                <a:r>
                  <a:rPr lang="es-ES" sz="2000" dirty="0" err="1"/>
                  <a:t>belonging</a:t>
                </a:r>
                <a:r>
                  <a:rPr lang="es-ES" sz="2000" dirty="0"/>
                  <a:t> </a:t>
                </a:r>
                <a:r>
                  <a:rPr lang="es-ES" sz="2000" dirty="0" err="1"/>
                  <a:t>to</a:t>
                </a:r>
                <a:r>
                  <a:rPr lang="es-ES" sz="2000" dirty="0"/>
                  <a:t> </a:t>
                </a:r>
                <a:r>
                  <a:rPr lang="es-ES" sz="2000" dirty="0" err="1"/>
                  <a:t>class</a:t>
                </a:r>
                <a:r>
                  <a:rPr lang="es-ES" sz="2000" dirty="0"/>
                  <a:t> </a:t>
                </a:r>
                <a14:m>
                  <m:oMath xmlns:m="http://schemas.openxmlformats.org/officeDocument/2006/math">
                    <m:r>
                      <a:rPr lang="es-ES" sz="2000" b="0" i="1" smtClean="0">
                        <a:latin typeface="Cambria Math" panose="02040503050406030204" pitchFamily="18" charset="0"/>
                      </a:rPr>
                      <m:t>𝑗</m:t>
                    </m:r>
                  </m:oMath>
                </a14:m>
                <a:endParaRPr lang="es-ES" sz="2000" dirty="0"/>
              </a:p>
              <a:p>
                <a:pPr marL="342900" indent="-342900">
                  <a:buFont typeface="Arial" panose="020B0604020202020204" pitchFamily="34" charset="0"/>
                  <a:buChar char="•"/>
                </a:pPr>
                <a14:m>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𝑛</m:t>
                        </m:r>
                      </m:e>
                      <m:sub>
                        <m:r>
                          <a:rPr lang="es-ES" sz="2000" i="1">
                            <a:latin typeface="Cambria Math" panose="02040503050406030204" pitchFamily="18" charset="0"/>
                          </a:rPr>
                          <m:t>𝑖𝑖</m:t>
                        </m:r>
                      </m:sub>
                    </m:sSub>
                  </m:oMath>
                </a14:m>
                <a:r>
                  <a:rPr lang="es-ES" sz="2000" dirty="0"/>
                  <a:t> </a:t>
                </a:r>
                <a:r>
                  <a:rPr lang="es-ES" sz="2000" dirty="0" err="1"/>
                  <a:t>represents</a:t>
                </a:r>
                <a:r>
                  <a:rPr lang="es-ES" sz="2000" dirty="0"/>
                  <a:t> </a:t>
                </a:r>
                <a:r>
                  <a:rPr lang="es-ES" sz="2000" dirty="0" err="1"/>
                  <a:t>the</a:t>
                </a:r>
                <a:r>
                  <a:rPr lang="es-ES" sz="2000" dirty="0"/>
                  <a:t> </a:t>
                </a:r>
                <a:r>
                  <a:rPr lang="es-ES" sz="2000" dirty="0" err="1"/>
                  <a:t>number</a:t>
                </a:r>
                <a:r>
                  <a:rPr lang="es-ES" sz="2000" dirty="0"/>
                  <a:t> </a:t>
                </a:r>
                <a:r>
                  <a:rPr lang="es-ES" sz="2000" dirty="0" err="1"/>
                  <a:t>of</a:t>
                </a:r>
                <a:r>
                  <a:rPr lang="es-ES" sz="2000" dirty="0"/>
                  <a:t> </a:t>
                </a:r>
                <a:r>
                  <a:rPr lang="es-ES" sz="2000" dirty="0" err="1"/>
                  <a:t>pixels</a:t>
                </a:r>
                <a:r>
                  <a:rPr lang="es-ES" sz="2000" dirty="0"/>
                  <a:t> </a:t>
                </a:r>
                <a:r>
                  <a:rPr lang="es-ES" sz="2000" dirty="0" err="1"/>
                  <a:t>of</a:t>
                </a:r>
                <a:r>
                  <a:rPr lang="es-ES" sz="2000" dirty="0"/>
                  <a:t> </a:t>
                </a:r>
                <a:r>
                  <a:rPr lang="es-ES" sz="2000" dirty="0" err="1"/>
                  <a:t>class</a:t>
                </a:r>
                <a:r>
                  <a:rPr lang="es-ES" sz="2000" dirty="0"/>
                  <a:t> </a:t>
                </a:r>
                <a14:m>
                  <m:oMath xmlns:m="http://schemas.openxmlformats.org/officeDocument/2006/math">
                    <m:r>
                      <a:rPr lang="es-ES" sz="2000" i="1">
                        <a:latin typeface="Cambria Math" panose="02040503050406030204" pitchFamily="18" charset="0"/>
                      </a:rPr>
                      <m:t>𝑖</m:t>
                    </m:r>
                  </m:oMath>
                </a14:m>
                <a:r>
                  <a:rPr lang="es-ES" sz="2000" dirty="0"/>
                  <a:t> </a:t>
                </a:r>
                <a:r>
                  <a:rPr lang="es-ES" sz="2000" dirty="0" err="1"/>
                  <a:t>which</a:t>
                </a:r>
                <a:r>
                  <a:rPr lang="es-ES" sz="2000" dirty="0"/>
                  <a:t> </a:t>
                </a:r>
                <a:r>
                  <a:rPr lang="es-ES" sz="2000" dirty="0" err="1"/>
                  <a:t>have</a:t>
                </a:r>
                <a:r>
                  <a:rPr lang="es-ES" sz="2000" dirty="0"/>
                  <a:t> </a:t>
                </a:r>
                <a:r>
                  <a:rPr lang="es-ES" sz="2000" dirty="0" err="1"/>
                  <a:t>been</a:t>
                </a:r>
                <a:r>
                  <a:rPr lang="es-ES" sz="2000" dirty="0"/>
                  <a:t> </a:t>
                </a:r>
                <a:r>
                  <a:rPr lang="es-ES" sz="2000" dirty="0" err="1"/>
                  <a:t>correctly</a:t>
                </a:r>
                <a:r>
                  <a:rPr lang="es-ES" sz="2000" dirty="0"/>
                  <a:t> </a:t>
                </a:r>
                <a:r>
                  <a:rPr lang="es-ES" sz="2000" dirty="0" err="1"/>
                  <a:t>classified</a:t>
                </a:r>
                <a:endParaRPr lang="es-ES" sz="2000" dirty="0"/>
              </a:p>
              <a:p>
                <a:pPr marL="342900" indent="-342900">
                  <a:buFont typeface="Arial" panose="020B0604020202020204" pitchFamily="34" charset="0"/>
                  <a:buChar char="•"/>
                </a:pPr>
                <a14:m>
                  <m:oMath xmlns:m="http://schemas.openxmlformats.org/officeDocument/2006/math">
                    <m:r>
                      <a:rPr lang="es-ES" sz="2000" b="1" i="1">
                        <a:latin typeface="Cambria Math" panose="02040503050406030204" pitchFamily="18" charset="0"/>
                      </a:rPr>
                      <m:t>𝑪</m:t>
                    </m:r>
                  </m:oMath>
                </a14:m>
                <a:r>
                  <a:rPr lang="es-ES" sz="2000" dirty="0"/>
                  <a:t> </a:t>
                </a:r>
                <a:r>
                  <a:rPr lang="es-ES" sz="2000" dirty="0" err="1"/>
                  <a:t>is</a:t>
                </a:r>
                <a:r>
                  <a:rPr lang="es-ES" sz="2000" dirty="0"/>
                  <a:t> </a:t>
                </a:r>
                <a:r>
                  <a:rPr lang="es-ES" sz="2000" dirty="0" err="1"/>
                  <a:t>the</a:t>
                </a:r>
                <a:r>
                  <a:rPr lang="es-ES" sz="2000" dirty="0"/>
                  <a:t> total </a:t>
                </a:r>
                <a:r>
                  <a:rPr lang="es-ES" sz="2000" dirty="0" err="1"/>
                  <a:t>number</a:t>
                </a:r>
                <a:r>
                  <a:rPr lang="es-ES" sz="2000" dirty="0"/>
                  <a:t> </a:t>
                </a:r>
                <a:r>
                  <a:rPr lang="es-ES" sz="2000" dirty="0" err="1"/>
                  <a:t>of</a:t>
                </a:r>
                <a:r>
                  <a:rPr lang="es-ES" sz="2000" dirty="0"/>
                  <a:t> </a:t>
                </a:r>
                <a:r>
                  <a:rPr lang="es-ES" sz="2000" dirty="0" err="1"/>
                  <a:t>classes</a:t>
                </a:r>
                <a:endParaRPr lang="es-ES" sz="2000" dirty="0"/>
              </a:p>
              <a:p>
                <a:pPr marL="342900" indent="-342900">
                  <a:buFont typeface="Arial" panose="020B0604020202020204" pitchFamily="34" charset="0"/>
                  <a:buChar char="•"/>
                </a:pPr>
                <a14:m>
                  <m:oMath xmlns:m="http://schemas.openxmlformats.org/officeDocument/2006/math">
                    <m:sSub>
                      <m:sSubPr>
                        <m:ctrlPr>
                          <a:rPr lang="es-ES" sz="2000" b="1" i="1">
                            <a:latin typeface="Cambria Math" panose="02040503050406030204" pitchFamily="18" charset="0"/>
                          </a:rPr>
                        </m:ctrlPr>
                      </m:sSubPr>
                      <m:e>
                        <m:r>
                          <a:rPr lang="es-ES" sz="2000" b="1" i="1">
                            <a:latin typeface="Cambria Math" panose="02040503050406030204" pitchFamily="18" charset="0"/>
                          </a:rPr>
                          <m:t>𝒕</m:t>
                        </m:r>
                      </m:e>
                      <m:sub>
                        <m:r>
                          <a:rPr lang="es-ES" sz="2000" b="1" i="1">
                            <a:latin typeface="Cambria Math" panose="02040503050406030204" pitchFamily="18" charset="0"/>
                          </a:rPr>
                          <m:t>𝒊</m:t>
                        </m:r>
                      </m:sub>
                    </m:sSub>
                  </m:oMath>
                </a14:m>
                <a:r>
                  <a:rPr lang="es-ES" sz="2000" dirty="0"/>
                  <a:t> </a:t>
                </a:r>
                <a:r>
                  <a:rPr lang="es-ES" sz="2000" dirty="0" err="1"/>
                  <a:t>is</a:t>
                </a:r>
                <a:r>
                  <a:rPr lang="es-ES" sz="2000" dirty="0"/>
                  <a:t> </a:t>
                </a:r>
                <a:r>
                  <a:rPr lang="es-ES" sz="2000" dirty="0" err="1"/>
                  <a:t>the</a:t>
                </a:r>
                <a:r>
                  <a:rPr lang="es-ES" sz="2000" dirty="0"/>
                  <a:t> total </a:t>
                </a:r>
                <a:r>
                  <a:rPr lang="es-ES" sz="2000" dirty="0" err="1"/>
                  <a:t>number</a:t>
                </a:r>
                <a:r>
                  <a:rPr lang="es-ES" sz="2000" dirty="0"/>
                  <a:t> </a:t>
                </a:r>
                <a:r>
                  <a:rPr lang="es-ES" sz="2000" dirty="0" err="1"/>
                  <a:t>of</a:t>
                </a:r>
                <a:r>
                  <a:rPr lang="es-ES" sz="2000" dirty="0"/>
                  <a:t> </a:t>
                </a:r>
                <a:r>
                  <a:rPr lang="es-ES" sz="2000" dirty="0" err="1"/>
                  <a:t>pixels</a:t>
                </a:r>
                <a:r>
                  <a:rPr lang="es-ES" sz="2000" dirty="0"/>
                  <a:t> </a:t>
                </a:r>
                <a:r>
                  <a:rPr lang="es-ES" sz="2000" dirty="0" err="1"/>
                  <a:t>of</a:t>
                </a:r>
                <a:r>
                  <a:rPr lang="es-ES" sz="2000" dirty="0"/>
                  <a:t> </a:t>
                </a:r>
                <a:r>
                  <a:rPr lang="es-ES" sz="2000" dirty="0" err="1"/>
                  <a:t>class</a:t>
                </a:r>
                <a:r>
                  <a:rPr lang="es-ES" sz="2000" dirty="0"/>
                  <a:t> </a:t>
                </a:r>
                <a14:m>
                  <m:oMath xmlns:m="http://schemas.openxmlformats.org/officeDocument/2006/math">
                    <m:r>
                      <a:rPr lang="es-ES" sz="2000" i="1">
                        <a:latin typeface="Cambria Math" panose="02040503050406030204" pitchFamily="18" charset="0"/>
                      </a:rPr>
                      <m:t>𝑖</m:t>
                    </m:r>
                  </m:oMath>
                </a14:m>
                <a:endParaRPr lang="es-ES" sz="2000" dirty="0"/>
              </a:p>
            </p:txBody>
          </p:sp>
        </mc:Choice>
        <mc:Fallback xmlns="">
          <p:sp>
            <p:nvSpPr>
              <p:cNvPr id="6" name="Rectangle 5">
                <a:extLst>
                  <a:ext uri="{FF2B5EF4-FFF2-40B4-BE49-F238E27FC236}">
                    <a16:creationId xmlns:a16="http://schemas.microsoft.com/office/drawing/2014/main" id="{6E20B019-E767-4B75-8387-16A4645F8804}"/>
                  </a:ext>
                </a:extLst>
              </p:cNvPr>
              <p:cNvSpPr>
                <a:spLocks noRot="1" noChangeAspect="1" noMove="1" noResize="1" noEditPoints="1" noAdjustHandles="1" noChangeArrowheads="1" noChangeShapeType="1" noTextEdit="1"/>
              </p:cNvSpPr>
              <p:nvPr/>
            </p:nvSpPr>
            <p:spPr>
              <a:xfrm>
                <a:off x="4711148" y="1926866"/>
                <a:ext cx="6877411" cy="4824581"/>
              </a:xfrm>
              <a:prstGeom prst="rect">
                <a:avLst/>
              </a:prstGeom>
              <a:blipFill>
                <a:blip r:embed="rId3"/>
                <a:stretch>
                  <a:fillRect l="-529"/>
                </a:stretch>
              </a:blipFill>
              <a:ln w="3810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8C4D873-C1D9-42FB-916D-0E95D9D77655}"/>
                  </a:ext>
                </a:extLst>
              </p:cNvPr>
              <p:cNvSpPr/>
              <p:nvPr/>
            </p:nvSpPr>
            <p:spPr>
              <a:xfrm>
                <a:off x="4876221" y="2774497"/>
                <a:ext cx="3191217" cy="1348499"/>
              </a:xfrm>
              <a:prstGeom prst="rect">
                <a:avLst/>
              </a:prstGeom>
              <a:solidFill>
                <a:srgbClr val="82A2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𝑴𝑰𝒐𝑼</m:t>
                      </m:r>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d>
                            <m:dPr>
                              <m:ctrlPr>
                                <a:rPr lang="es-ES" sz="2000" b="1" i="1" smtClean="0">
                                  <a:latin typeface="Cambria Math" panose="02040503050406030204" pitchFamily="18" charset="0"/>
                                </a:rPr>
                              </m:ctrlPr>
                            </m:dPr>
                            <m:e>
                              <m:f>
                                <m:fPr>
                                  <m:type m:val="skw"/>
                                  <m:ctrlPr>
                                    <a:rPr lang="es-ES" sz="2000" b="1" i="1" smtClean="0">
                                      <a:latin typeface="Cambria Math" panose="02040503050406030204" pitchFamily="18" charset="0"/>
                                    </a:rPr>
                                  </m:ctrlPr>
                                </m:fPr>
                                <m:num>
                                  <m:r>
                                    <a:rPr lang="es-ES" sz="2000" b="1" i="1" smtClean="0">
                                      <a:latin typeface="Cambria Math" panose="02040503050406030204" pitchFamily="18" charset="0"/>
                                    </a:rPr>
                                    <m:t>𝟏</m:t>
                                  </m:r>
                                </m:num>
                                <m:den>
                                  <m:r>
                                    <a:rPr lang="es-ES" sz="2000" b="1" i="1" smtClean="0">
                                      <a:latin typeface="Cambria Math" panose="02040503050406030204" pitchFamily="18" charset="0"/>
                                    </a:rPr>
                                    <m:t>𝑪</m:t>
                                  </m:r>
                                </m:den>
                              </m:f>
                            </m:e>
                          </m:d>
                          <m:nary>
                            <m:naryPr>
                              <m:chr m:val="∑"/>
                              <m:limLoc m:val="subSup"/>
                              <m:supHide m:val="on"/>
                              <m:ctrlPr>
                                <a:rPr lang="es-ES" sz="2000" b="1" i="1" smtClean="0">
                                  <a:latin typeface="Cambria Math" panose="02040503050406030204" pitchFamily="18" charset="0"/>
                                </a:rPr>
                              </m:ctrlPr>
                            </m:naryPr>
                            <m:sub>
                              <m:r>
                                <m:rPr>
                                  <m:brk m:alnAt="9"/>
                                </m:rPr>
                                <a:rPr lang="es-ES" sz="2000" b="1" i="1" smtClean="0">
                                  <a:latin typeface="Cambria Math" panose="02040503050406030204" pitchFamily="18" charset="0"/>
                                </a:rPr>
                                <m:t>𝒊</m:t>
                              </m:r>
                            </m:sub>
                            <m:sup/>
                            <m:e>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𝒏</m:t>
                                  </m:r>
                                </m:e>
                                <m:sub>
                                  <m:r>
                                    <a:rPr lang="es-ES" sz="2000" b="1" i="1" smtClean="0">
                                      <a:latin typeface="Cambria Math" panose="02040503050406030204" pitchFamily="18" charset="0"/>
                                    </a:rPr>
                                    <m:t>𝒊𝒊</m:t>
                                  </m:r>
                                </m:sub>
                              </m:sSub>
                            </m:e>
                          </m:nary>
                        </m:num>
                        <m:den>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𝒕</m:t>
                              </m:r>
                            </m:e>
                            <m:sub>
                              <m:r>
                                <a:rPr lang="es-ES" sz="2000" b="1" i="1" smtClean="0">
                                  <a:latin typeface="Cambria Math" panose="02040503050406030204" pitchFamily="18" charset="0"/>
                                </a:rPr>
                                <m:t>𝒊</m:t>
                              </m:r>
                            </m:sub>
                          </m:sSub>
                          <m:r>
                            <a:rPr lang="es-ES" sz="2000" b="1" i="1" smtClean="0">
                              <a:latin typeface="Cambria Math" panose="02040503050406030204" pitchFamily="18" charset="0"/>
                            </a:rPr>
                            <m:t>+ </m:t>
                          </m:r>
                          <m:nary>
                            <m:naryPr>
                              <m:chr m:val="∑"/>
                              <m:limLoc m:val="subSup"/>
                              <m:supHide m:val="on"/>
                              <m:ctrlPr>
                                <a:rPr lang="es-ES" sz="2000" b="1" i="1" smtClean="0">
                                  <a:latin typeface="Cambria Math" panose="02040503050406030204" pitchFamily="18" charset="0"/>
                                </a:rPr>
                              </m:ctrlPr>
                            </m:naryPr>
                            <m:sub>
                              <m:r>
                                <m:rPr>
                                  <m:brk m:alnAt="9"/>
                                </m:rPr>
                                <a:rPr lang="es-ES" sz="2000" b="1" i="1" smtClean="0">
                                  <a:latin typeface="Cambria Math" panose="02040503050406030204" pitchFamily="18" charset="0"/>
                                </a:rPr>
                                <m:t>𝒋</m:t>
                              </m:r>
                            </m:sub>
                            <m:sup/>
                            <m:e>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𝒏</m:t>
                                  </m:r>
                                </m:e>
                                <m:sub>
                                  <m:r>
                                    <a:rPr lang="es-ES" sz="2000" b="1" i="1" smtClean="0">
                                      <a:latin typeface="Cambria Math" panose="02040503050406030204" pitchFamily="18" charset="0"/>
                                    </a:rPr>
                                    <m:t>𝒋𝒊</m:t>
                                  </m:r>
                                </m:sub>
                              </m:sSub>
                              <m:r>
                                <a:rPr lang="es-ES" sz="2000" b="1" i="1" smtClean="0">
                                  <a:latin typeface="Cambria Math" panose="02040503050406030204" pitchFamily="18" charset="0"/>
                                </a:rPr>
                                <m:t> − </m:t>
                              </m:r>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𝒏</m:t>
                                  </m:r>
                                </m:e>
                                <m:sub>
                                  <m:r>
                                    <a:rPr lang="es-ES" sz="2000" b="1" i="1" smtClean="0">
                                      <a:latin typeface="Cambria Math" panose="02040503050406030204" pitchFamily="18" charset="0"/>
                                    </a:rPr>
                                    <m:t>𝒊𝒊</m:t>
                                  </m:r>
                                </m:sub>
                              </m:sSub>
                            </m:e>
                          </m:nary>
                        </m:den>
                      </m:f>
                    </m:oMath>
                  </m:oMathPara>
                </a14:m>
                <a:endParaRPr lang="en-US" sz="2000" b="1" dirty="0"/>
              </a:p>
            </p:txBody>
          </p:sp>
        </mc:Choice>
        <mc:Fallback xmlns="">
          <p:sp>
            <p:nvSpPr>
              <p:cNvPr id="7" name="Rectangle 6">
                <a:extLst>
                  <a:ext uri="{FF2B5EF4-FFF2-40B4-BE49-F238E27FC236}">
                    <a16:creationId xmlns:a16="http://schemas.microsoft.com/office/drawing/2014/main" id="{68C4D873-C1D9-42FB-916D-0E95D9D77655}"/>
                  </a:ext>
                </a:extLst>
              </p:cNvPr>
              <p:cNvSpPr>
                <a:spLocks noRot="1" noChangeAspect="1" noMove="1" noResize="1" noEditPoints="1" noAdjustHandles="1" noChangeArrowheads="1" noChangeShapeType="1" noTextEdit="1"/>
              </p:cNvSpPr>
              <p:nvPr/>
            </p:nvSpPr>
            <p:spPr>
              <a:xfrm>
                <a:off x="4876221" y="2774497"/>
                <a:ext cx="3191217" cy="1348499"/>
              </a:xfrm>
              <a:prstGeom prst="rect">
                <a:avLst/>
              </a:prstGeom>
              <a:blipFill>
                <a:blip r:embed="rId4"/>
                <a:stretch>
                  <a:fillRect/>
                </a:stretch>
              </a:blipFill>
              <a:ln w="38100">
                <a:solidFill>
                  <a:schemeClr val="bg1"/>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4937C15F-CBDE-4220-B4A9-5A4C406F91BA}"/>
              </a:ext>
            </a:extLst>
          </p:cNvPr>
          <p:cNvGrpSpPr/>
          <p:nvPr/>
        </p:nvGrpSpPr>
        <p:grpSpPr>
          <a:xfrm>
            <a:off x="8236403" y="2774497"/>
            <a:ext cx="3191217" cy="1348499"/>
            <a:chOff x="214716" y="3026055"/>
            <a:chExt cx="3349922" cy="3465081"/>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F882E77-A5E7-477F-9351-F5BBD9CD4353}"/>
                    </a:ext>
                  </a:extLst>
                </p:cNvPr>
                <p:cNvSpPr/>
                <p:nvPr/>
              </p:nvSpPr>
              <p:spPr>
                <a:xfrm>
                  <a:off x="214716" y="3026055"/>
                  <a:ext cx="3349922" cy="3465081"/>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𝑷𝒂</m:t>
                        </m:r>
                        <m:r>
                          <a:rPr lang="es-ES" b="1" i="1" smtClean="0">
                            <a:latin typeface="Cambria Math" panose="02040503050406030204" pitchFamily="18" charset="0"/>
                          </a:rPr>
                          <m:t>= </m:t>
                        </m:r>
                        <m:f>
                          <m:fPr>
                            <m:ctrlPr>
                              <a:rPr lang="es-ES" b="1" i="1" smtClean="0">
                                <a:latin typeface="Cambria Math" panose="02040503050406030204" pitchFamily="18" charset="0"/>
                              </a:rPr>
                            </m:ctrlPr>
                          </m:fPr>
                          <m:num>
                            <m:nary>
                              <m:naryPr>
                                <m:chr m:val="∑"/>
                                <m:limLoc m:val="subSup"/>
                                <m:supHide m:val="on"/>
                                <m:ctrlPr>
                                  <a:rPr lang="es-ES" b="1" i="1" smtClean="0">
                                    <a:latin typeface="Cambria Math" panose="02040503050406030204" pitchFamily="18" charset="0"/>
                                  </a:rPr>
                                </m:ctrlPr>
                              </m:naryPr>
                              <m:sub>
                                <m:r>
                                  <m:rPr>
                                    <m:brk m:alnAt="9"/>
                                  </m:rPr>
                                  <a:rPr lang="es-ES" b="1" i="1" smtClean="0">
                                    <a:latin typeface="Cambria Math" panose="02040503050406030204" pitchFamily="18" charset="0"/>
                                  </a:rPr>
                                  <m:t>𝒊</m:t>
                                </m:r>
                              </m:sub>
                              <m:sup/>
                              <m:e>
                                <m:sSub>
                                  <m:sSubPr>
                                    <m:ctrlPr>
                                      <a:rPr lang="es-ES" b="1" i="1" smtClean="0">
                                        <a:latin typeface="Cambria Math" panose="02040503050406030204" pitchFamily="18" charset="0"/>
                                      </a:rPr>
                                    </m:ctrlPr>
                                  </m:sSubPr>
                                  <m:e>
                                    <m:r>
                                      <a:rPr lang="es-ES" b="1" i="1" smtClean="0">
                                        <a:latin typeface="Cambria Math" panose="02040503050406030204" pitchFamily="18" charset="0"/>
                                      </a:rPr>
                                      <m:t>𝒏</m:t>
                                    </m:r>
                                  </m:e>
                                  <m:sub>
                                    <m:r>
                                      <a:rPr lang="es-ES" b="1" i="1" smtClean="0">
                                        <a:latin typeface="Cambria Math" panose="02040503050406030204" pitchFamily="18" charset="0"/>
                                      </a:rPr>
                                      <m:t>𝒊𝒊</m:t>
                                    </m:r>
                                  </m:sub>
                                </m:sSub>
                              </m:e>
                            </m:nary>
                          </m:num>
                          <m:den>
                            <m:nary>
                              <m:naryPr>
                                <m:chr m:val="∑"/>
                                <m:limLoc m:val="subSup"/>
                                <m:supHide m:val="on"/>
                                <m:ctrlPr>
                                  <a:rPr lang="es-ES" b="1" i="1" smtClean="0">
                                    <a:latin typeface="Cambria Math" panose="02040503050406030204" pitchFamily="18" charset="0"/>
                                  </a:rPr>
                                </m:ctrlPr>
                              </m:naryPr>
                              <m:sub>
                                <m:r>
                                  <m:rPr>
                                    <m:brk m:alnAt="9"/>
                                  </m:rPr>
                                  <a:rPr lang="es-ES" b="1" i="1" smtClean="0">
                                    <a:latin typeface="Cambria Math" panose="02040503050406030204" pitchFamily="18" charset="0"/>
                                  </a:rPr>
                                  <m:t>𝒊</m:t>
                                </m:r>
                              </m:sub>
                              <m:sup/>
                              <m:e>
                                <m:sSub>
                                  <m:sSubPr>
                                    <m:ctrlPr>
                                      <a:rPr lang="es-ES" b="1" i="1" smtClean="0">
                                        <a:latin typeface="Cambria Math" panose="02040503050406030204" pitchFamily="18" charset="0"/>
                                      </a:rPr>
                                    </m:ctrlPr>
                                  </m:sSubPr>
                                  <m:e>
                                    <m:r>
                                      <a:rPr lang="es-ES" b="1" i="1" smtClean="0">
                                        <a:latin typeface="Cambria Math" panose="02040503050406030204" pitchFamily="18" charset="0"/>
                                      </a:rPr>
                                      <m:t>𝒕</m:t>
                                    </m:r>
                                  </m:e>
                                  <m:sub>
                                    <m:r>
                                      <a:rPr lang="es-ES" b="1" i="1" smtClean="0">
                                        <a:latin typeface="Cambria Math" panose="02040503050406030204" pitchFamily="18" charset="0"/>
                                      </a:rPr>
                                      <m:t>𝒊</m:t>
                                    </m:r>
                                  </m:sub>
                                </m:sSub>
                              </m:e>
                            </m:nary>
                          </m:den>
                        </m:f>
                      </m:oMath>
                    </m:oMathPara>
                  </a14:m>
                  <a:endParaRPr lang="en-US" b="1" dirty="0"/>
                </a:p>
              </p:txBody>
            </p:sp>
          </mc:Choice>
          <mc:Fallback xmlns="">
            <p:sp>
              <p:nvSpPr>
                <p:cNvPr id="9" name="Rectangle 8">
                  <a:extLst>
                    <a:ext uri="{FF2B5EF4-FFF2-40B4-BE49-F238E27FC236}">
                      <a16:creationId xmlns:a16="http://schemas.microsoft.com/office/drawing/2014/main" id="{9F882E77-A5E7-477F-9351-F5BBD9CD4353}"/>
                    </a:ext>
                  </a:extLst>
                </p:cNvPr>
                <p:cNvSpPr>
                  <a:spLocks noRot="1" noChangeAspect="1" noMove="1" noResize="1" noEditPoints="1" noAdjustHandles="1" noChangeArrowheads="1" noChangeShapeType="1" noTextEdit="1"/>
                </p:cNvSpPr>
                <p:nvPr/>
              </p:nvSpPr>
              <p:spPr>
                <a:xfrm>
                  <a:off x="214716" y="3026055"/>
                  <a:ext cx="3349922" cy="3465081"/>
                </a:xfrm>
                <a:prstGeom prst="rect">
                  <a:avLst/>
                </a:prstGeom>
                <a:blipFill>
                  <a:blip r:embed="rId5"/>
                  <a:stretch>
                    <a:fillRect/>
                  </a:stretch>
                </a:blipFill>
                <a:ln w="38100">
                  <a:solidFill>
                    <a:schemeClr val="bg1"/>
                  </a:solidFill>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BD2316C-8E3B-457F-9945-A37684958EC2}"/>
                </a:ext>
              </a:extLst>
            </p:cNvPr>
            <p:cNvSpPr/>
            <p:nvPr/>
          </p:nvSpPr>
          <p:spPr>
            <a:xfrm>
              <a:off x="2445076" y="5361262"/>
              <a:ext cx="184731" cy="830997"/>
            </a:xfrm>
            <a:prstGeom prst="rect">
              <a:avLst/>
            </a:prstGeom>
            <a:noFill/>
          </p:spPr>
          <p:txBody>
            <a:bodyPr wrap="none" lIns="91440" tIns="45720" rIns="91440" bIns="45720">
              <a:spAutoFit/>
            </a:bodyPr>
            <a:lstStyle/>
            <a:p>
              <a:pPr algn="ct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353270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9030A2D-5B96-4FA8-B014-5C6096EEBAA4}"/>
              </a:ext>
            </a:extLst>
          </p:cNvPr>
          <p:cNvGrpSpPr/>
          <p:nvPr/>
        </p:nvGrpSpPr>
        <p:grpSpPr>
          <a:xfrm>
            <a:off x="1444379" y="1825625"/>
            <a:ext cx="10747621" cy="4843134"/>
            <a:chOff x="408985" y="2935752"/>
            <a:chExt cx="3164426" cy="3406913"/>
          </a:xfrm>
        </p:grpSpPr>
        <p:sp>
          <p:nvSpPr>
            <p:cNvPr id="21" name="Rectangle 20">
              <a:extLst>
                <a:ext uri="{FF2B5EF4-FFF2-40B4-BE49-F238E27FC236}">
                  <a16:creationId xmlns:a16="http://schemas.microsoft.com/office/drawing/2014/main" id="{0FEB1E0F-C6B8-44CF-8F1D-FFA3A86EA00D}"/>
                </a:ext>
              </a:extLst>
            </p:cNvPr>
            <p:cNvSpPr/>
            <p:nvPr/>
          </p:nvSpPr>
          <p:spPr>
            <a:xfrm>
              <a:off x="1527768" y="2935752"/>
              <a:ext cx="2045643" cy="3406913"/>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FA41900-79B4-4D07-A4C1-F24756D046E9}"/>
                </a:ext>
              </a:extLst>
            </p:cNvPr>
            <p:cNvSpPr txBox="1"/>
            <p:nvPr/>
          </p:nvSpPr>
          <p:spPr>
            <a:xfrm>
              <a:off x="408985" y="3269624"/>
              <a:ext cx="3043582" cy="404490"/>
            </a:xfrm>
            <a:prstGeom prst="rect">
              <a:avLst/>
            </a:prstGeom>
            <a:noFill/>
          </p:spPr>
          <p:txBody>
            <a:bodyPr wrap="square" rtlCol="0">
              <a:spAutoFit/>
            </a:bodyPr>
            <a:lstStyle/>
            <a:p>
              <a:endParaRPr lang="en-US" sz="2800" dirty="0">
                <a:solidFill>
                  <a:schemeClr val="bg1"/>
                </a:solidFill>
              </a:endParaRPr>
            </a:p>
          </p:txBody>
        </p:sp>
        <p:sp>
          <p:nvSpPr>
            <p:cNvPr id="23" name="Rectangle 22">
              <a:extLst>
                <a:ext uri="{FF2B5EF4-FFF2-40B4-BE49-F238E27FC236}">
                  <a16:creationId xmlns:a16="http://schemas.microsoft.com/office/drawing/2014/main" id="{5439FB3F-9176-424E-A421-2D3D5BD4198D}"/>
                </a:ext>
              </a:extLst>
            </p:cNvPr>
            <p:cNvSpPr/>
            <p:nvPr/>
          </p:nvSpPr>
          <p:spPr>
            <a:xfrm>
              <a:off x="2445076" y="5361262"/>
              <a:ext cx="184731" cy="830997"/>
            </a:xfrm>
            <a:prstGeom prst="rect">
              <a:avLst/>
            </a:prstGeom>
            <a:noFill/>
          </p:spPr>
          <p:txBody>
            <a:bodyPr wrap="none" lIns="91440" tIns="45720" rIns="91440" bIns="45720">
              <a:spAutoFit/>
            </a:bodyPr>
            <a:lstStyle/>
            <a:p>
              <a:pPr algn="ct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EXPERIMENTS</a:t>
            </a:r>
            <a:endParaRPr lang="en-US" sz="4800" b="1" dirty="0"/>
          </a:p>
        </p:txBody>
      </p:sp>
      <p:graphicFrame>
        <p:nvGraphicFramePr>
          <p:cNvPr id="2" name="Table 1">
            <a:extLst>
              <a:ext uri="{FF2B5EF4-FFF2-40B4-BE49-F238E27FC236}">
                <a16:creationId xmlns:a16="http://schemas.microsoft.com/office/drawing/2014/main" id="{F708C179-52BE-427D-905E-840B2D5C03AB}"/>
              </a:ext>
            </a:extLst>
          </p:cNvPr>
          <p:cNvGraphicFramePr>
            <a:graphicFrameLocks noGrp="1"/>
          </p:cNvGraphicFramePr>
          <p:nvPr>
            <p:extLst>
              <p:ext uri="{D42A27DB-BD31-4B8C-83A1-F6EECF244321}">
                <p14:modId xmlns:p14="http://schemas.microsoft.com/office/powerpoint/2010/main" val="4193871104"/>
              </p:ext>
            </p:extLst>
          </p:nvPr>
        </p:nvGraphicFramePr>
        <p:xfrm>
          <a:off x="287886" y="2023843"/>
          <a:ext cx="4956315" cy="1854200"/>
        </p:xfrm>
        <a:graphic>
          <a:graphicData uri="http://schemas.openxmlformats.org/drawingml/2006/table">
            <a:tbl>
              <a:tblPr firstRow="1" bandRow="1">
                <a:tableStyleId>{74C1A8A3-306A-4EB7-A6B1-4F7E0EB9C5D6}</a:tableStyleId>
              </a:tblPr>
              <a:tblGrid>
                <a:gridCol w="991263">
                  <a:extLst>
                    <a:ext uri="{9D8B030D-6E8A-4147-A177-3AD203B41FA5}">
                      <a16:colId xmlns:a16="http://schemas.microsoft.com/office/drawing/2014/main" val="367902962"/>
                    </a:ext>
                  </a:extLst>
                </a:gridCol>
                <a:gridCol w="991263">
                  <a:extLst>
                    <a:ext uri="{9D8B030D-6E8A-4147-A177-3AD203B41FA5}">
                      <a16:colId xmlns:a16="http://schemas.microsoft.com/office/drawing/2014/main" val="2276933828"/>
                    </a:ext>
                  </a:extLst>
                </a:gridCol>
                <a:gridCol w="991263">
                  <a:extLst>
                    <a:ext uri="{9D8B030D-6E8A-4147-A177-3AD203B41FA5}">
                      <a16:colId xmlns:a16="http://schemas.microsoft.com/office/drawing/2014/main" val="2965722720"/>
                    </a:ext>
                  </a:extLst>
                </a:gridCol>
                <a:gridCol w="991263">
                  <a:extLst>
                    <a:ext uri="{9D8B030D-6E8A-4147-A177-3AD203B41FA5}">
                      <a16:colId xmlns:a16="http://schemas.microsoft.com/office/drawing/2014/main" val="73454567"/>
                    </a:ext>
                  </a:extLst>
                </a:gridCol>
                <a:gridCol w="991263">
                  <a:extLst>
                    <a:ext uri="{9D8B030D-6E8A-4147-A177-3AD203B41FA5}">
                      <a16:colId xmlns:a16="http://schemas.microsoft.com/office/drawing/2014/main" val="1437556507"/>
                    </a:ext>
                  </a:extLst>
                </a:gridCol>
              </a:tblGrid>
              <a:tr h="370840">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gridSpan="2">
                  <a:txBody>
                    <a:bodyPr/>
                    <a:lstStyle/>
                    <a:p>
                      <a:pPr algn="ctr"/>
                      <a:r>
                        <a:rPr lang="es-ES" dirty="0" err="1"/>
                        <a:t>MIoU</a:t>
                      </a:r>
                      <a:r>
                        <a:rPr lang="es-ES" dirty="0"/>
                        <a:t> (%)</a:t>
                      </a: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gridSpan="2">
                  <a:txBody>
                    <a:bodyPr/>
                    <a:lstStyle/>
                    <a:p>
                      <a:pPr algn="ctr"/>
                      <a:r>
                        <a:rPr lang="es-ES" dirty="0" err="1"/>
                        <a:t>Pa</a:t>
                      </a:r>
                      <a:r>
                        <a:rPr lang="es-ES" dirty="0"/>
                        <a:t> (%)</a:t>
                      </a: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496016348"/>
                  </a:ext>
                </a:extLst>
              </a:tr>
              <a:tr h="370840">
                <a:tc>
                  <a:txBody>
                    <a:bodyPr/>
                    <a:lstStyle/>
                    <a:p>
                      <a:pPr algn="ctr"/>
                      <a:endParaRPr lang="en-US" dirty="0"/>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a:solidFill>
                            <a:schemeClr val="bg1"/>
                          </a:solidFill>
                        </a:rPr>
                        <a:t>Mean</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err="1">
                          <a:solidFill>
                            <a:schemeClr val="bg1"/>
                          </a:solidFill>
                        </a:rPr>
                        <a:t>Std</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a:solidFill>
                            <a:schemeClr val="bg1"/>
                          </a:solidFill>
                        </a:rPr>
                        <a:t>Mean</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err="1">
                          <a:solidFill>
                            <a:schemeClr val="bg1"/>
                          </a:solidFill>
                        </a:rPr>
                        <a:t>Std</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385358032"/>
                  </a:ext>
                </a:extLst>
              </a:tr>
              <a:tr h="370840">
                <a:tc>
                  <a:txBody>
                    <a:bodyPr/>
                    <a:lstStyle/>
                    <a:p>
                      <a:pPr algn="ctr"/>
                      <a:r>
                        <a:rPr lang="es-ES" dirty="0"/>
                        <a:t>FCN-8s</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70.05</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14.92</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82.80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11.04</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56235013"/>
                  </a:ext>
                </a:extLst>
              </a:tr>
              <a:tr h="370840">
                <a:tc>
                  <a:txBody>
                    <a:bodyPr/>
                    <a:lstStyle/>
                    <a:p>
                      <a:pPr algn="ctr"/>
                      <a:r>
                        <a:rPr lang="es-ES" dirty="0" err="1"/>
                        <a:t>Tiramisu</a:t>
                      </a:r>
                      <a:endParaRPr lang="en-US" dirty="0"/>
                    </a:p>
                  </a:txBody>
                  <a:tcPr/>
                </a:tc>
                <a:tc>
                  <a:txBody>
                    <a:bodyPr/>
                    <a:lstStyle/>
                    <a:p>
                      <a:pPr algn="ctr"/>
                      <a:r>
                        <a:rPr lang="es-ES" dirty="0"/>
                        <a:t>81.91</a:t>
                      </a:r>
                      <a:endParaRPr lang="en-US" dirty="0"/>
                    </a:p>
                  </a:txBody>
                  <a:tcPr/>
                </a:tc>
                <a:tc>
                  <a:txBody>
                    <a:bodyPr/>
                    <a:lstStyle/>
                    <a:p>
                      <a:pPr algn="ctr"/>
                      <a:r>
                        <a:rPr lang="es-ES" dirty="0"/>
                        <a:t>13.74</a:t>
                      </a:r>
                      <a:endParaRPr lang="en-US" dirty="0"/>
                    </a:p>
                  </a:txBody>
                  <a:tcPr/>
                </a:tc>
                <a:tc>
                  <a:txBody>
                    <a:bodyPr/>
                    <a:lstStyle/>
                    <a:p>
                      <a:pPr algn="ctr"/>
                      <a:r>
                        <a:rPr lang="es-ES" dirty="0"/>
                        <a:t>90.47</a:t>
                      </a:r>
                      <a:endParaRPr lang="en-US" dirty="0"/>
                    </a:p>
                  </a:txBody>
                  <a:tcPr/>
                </a:tc>
                <a:tc>
                  <a:txBody>
                    <a:bodyPr/>
                    <a:lstStyle/>
                    <a:p>
                      <a:pPr algn="ctr"/>
                      <a:r>
                        <a:rPr lang="es-ES" dirty="0"/>
                        <a:t>9.16</a:t>
                      </a:r>
                      <a:endParaRPr lang="en-US" dirty="0"/>
                    </a:p>
                  </a:txBody>
                  <a:tcPr/>
                </a:tc>
                <a:extLst>
                  <a:ext uri="{0D108BD9-81ED-4DB2-BD59-A6C34878D82A}">
                    <a16:rowId xmlns:a16="http://schemas.microsoft.com/office/drawing/2014/main" val="134054035"/>
                  </a:ext>
                </a:extLst>
              </a:tr>
              <a:tr h="370840">
                <a:tc>
                  <a:txBody>
                    <a:bodyPr/>
                    <a:lstStyle/>
                    <a:p>
                      <a:pPr algn="ctr"/>
                      <a:r>
                        <a:rPr lang="es-ES" dirty="0"/>
                        <a:t>Pix2Pix</a:t>
                      </a:r>
                      <a:endParaRPr lang="en-US" dirty="0"/>
                    </a:p>
                  </a:txBody>
                  <a:tcPr/>
                </a:tc>
                <a:tc>
                  <a:txBody>
                    <a:bodyPr/>
                    <a:lstStyle/>
                    <a:p>
                      <a:pPr algn="ctr"/>
                      <a:r>
                        <a:rPr lang="es-ES" dirty="0"/>
                        <a:t>72.25</a:t>
                      </a:r>
                      <a:endParaRPr lang="en-US" dirty="0"/>
                    </a:p>
                  </a:txBody>
                  <a:tcPr/>
                </a:tc>
                <a:tc>
                  <a:txBody>
                    <a:bodyPr/>
                    <a:lstStyle/>
                    <a:p>
                      <a:pPr algn="ctr"/>
                      <a:r>
                        <a:rPr lang="es-ES" dirty="0"/>
                        <a:t>14.27</a:t>
                      </a:r>
                      <a:endParaRPr lang="en-US" dirty="0"/>
                    </a:p>
                  </a:txBody>
                  <a:tcPr/>
                </a:tc>
                <a:tc>
                  <a:txBody>
                    <a:bodyPr/>
                    <a:lstStyle/>
                    <a:p>
                      <a:pPr algn="ctr"/>
                      <a:r>
                        <a:rPr lang="es-ES" dirty="0"/>
                        <a:t>84.70</a:t>
                      </a:r>
                      <a:endParaRPr lang="en-US" dirty="0"/>
                    </a:p>
                  </a:txBody>
                  <a:tcPr/>
                </a:tc>
                <a:tc>
                  <a:txBody>
                    <a:bodyPr/>
                    <a:lstStyle/>
                    <a:p>
                      <a:pPr algn="ctr"/>
                      <a:r>
                        <a:rPr lang="es-ES" dirty="0"/>
                        <a:t>10.05</a:t>
                      </a:r>
                      <a:endParaRPr lang="en-US" dirty="0"/>
                    </a:p>
                  </a:txBody>
                  <a:tcPr/>
                </a:tc>
                <a:extLst>
                  <a:ext uri="{0D108BD9-81ED-4DB2-BD59-A6C34878D82A}">
                    <a16:rowId xmlns:a16="http://schemas.microsoft.com/office/drawing/2014/main" val="2464316712"/>
                  </a:ext>
                </a:extLst>
              </a:tr>
            </a:tbl>
          </a:graphicData>
        </a:graphic>
      </p:graphicFrame>
      <p:graphicFrame>
        <p:nvGraphicFramePr>
          <p:cNvPr id="10" name="Table 9">
            <a:extLst>
              <a:ext uri="{FF2B5EF4-FFF2-40B4-BE49-F238E27FC236}">
                <a16:creationId xmlns:a16="http://schemas.microsoft.com/office/drawing/2014/main" id="{AAD79A2D-66DF-40CC-AFF1-78EC1DC1D4FE}"/>
              </a:ext>
            </a:extLst>
          </p:cNvPr>
          <p:cNvGraphicFramePr>
            <a:graphicFrameLocks noGrp="1"/>
          </p:cNvGraphicFramePr>
          <p:nvPr>
            <p:extLst>
              <p:ext uri="{D42A27DB-BD31-4B8C-83A1-F6EECF244321}">
                <p14:modId xmlns:p14="http://schemas.microsoft.com/office/powerpoint/2010/main" val="2267534738"/>
              </p:ext>
            </p:extLst>
          </p:nvPr>
        </p:nvGraphicFramePr>
        <p:xfrm>
          <a:off x="287887" y="3995104"/>
          <a:ext cx="4956315" cy="2225040"/>
        </p:xfrm>
        <a:graphic>
          <a:graphicData uri="http://schemas.openxmlformats.org/drawingml/2006/table">
            <a:tbl>
              <a:tblPr firstRow="1" bandRow="1">
                <a:tableStyleId>{74C1A8A3-306A-4EB7-A6B1-4F7E0EB9C5D6}</a:tableStyleId>
              </a:tblPr>
              <a:tblGrid>
                <a:gridCol w="991263">
                  <a:extLst>
                    <a:ext uri="{9D8B030D-6E8A-4147-A177-3AD203B41FA5}">
                      <a16:colId xmlns:a16="http://schemas.microsoft.com/office/drawing/2014/main" val="367902962"/>
                    </a:ext>
                  </a:extLst>
                </a:gridCol>
                <a:gridCol w="991263">
                  <a:extLst>
                    <a:ext uri="{9D8B030D-6E8A-4147-A177-3AD203B41FA5}">
                      <a16:colId xmlns:a16="http://schemas.microsoft.com/office/drawing/2014/main" val="2276933828"/>
                    </a:ext>
                  </a:extLst>
                </a:gridCol>
                <a:gridCol w="991263">
                  <a:extLst>
                    <a:ext uri="{9D8B030D-6E8A-4147-A177-3AD203B41FA5}">
                      <a16:colId xmlns:a16="http://schemas.microsoft.com/office/drawing/2014/main" val="2965722720"/>
                    </a:ext>
                  </a:extLst>
                </a:gridCol>
                <a:gridCol w="991263">
                  <a:extLst>
                    <a:ext uri="{9D8B030D-6E8A-4147-A177-3AD203B41FA5}">
                      <a16:colId xmlns:a16="http://schemas.microsoft.com/office/drawing/2014/main" val="73454567"/>
                    </a:ext>
                  </a:extLst>
                </a:gridCol>
                <a:gridCol w="991263">
                  <a:extLst>
                    <a:ext uri="{9D8B030D-6E8A-4147-A177-3AD203B41FA5}">
                      <a16:colId xmlns:a16="http://schemas.microsoft.com/office/drawing/2014/main" val="1437556507"/>
                    </a:ext>
                  </a:extLst>
                </a:gridCol>
              </a:tblGrid>
              <a:tr h="370840">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gridSpan="4">
                  <a:txBody>
                    <a:bodyPr/>
                    <a:lstStyle/>
                    <a:p>
                      <a:pPr algn="ctr"/>
                      <a:r>
                        <a:rPr lang="es-ES" dirty="0" err="1"/>
                        <a:t>Number</a:t>
                      </a:r>
                      <a:r>
                        <a:rPr lang="es-ES" dirty="0"/>
                        <a:t> </a:t>
                      </a:r>
                      <a:r>
                        <a:rPr lang="es-ES" dirty="0" err="1"/>
                        <a:t>of</a:t>
                      </a:r>
                      <a:r>
                        <a:rPr lang="es-ES" dirty="0"/>
                        <a:t> </a:t>
                      </a:r>
                      <a:r>
                        <a:rPr lang="es-ES" dirty="0" err="1"/>
                        <a:t>images</a:t>
                      </a: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40804231"/>
                  </a:ext>
                </a:extLst>
              </a:tr>
              <a:tr h="370840">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rgbClr val="5B9BD5"/>
                    </a:solidFill>
                  </a:tcPr>
                </a:tc>
                <a:tc gridSpan="2">
                  <a:txBody>
                    <a:bodyPr/>
                    <a:lstStyle/>
                    <a:p>
                      <a:pPr algn="ctr"/>
                      <a:r>
                        <a:rPr lang="es-ES" b="1" dirty="0" err="1">
                          <a:solidFill>
                            <a:schemeClr val="bg1"/>
                          </a:solidFill>
                        </a:rPr>
                        <a:t>MIoU</a:t>
                      </a:r>
                      <a:endParaRPr lang="en-US" b="1" dirty="0">
                        <a:solidFill>
                          <a:schemeClr val="bg1"/>
                        </a:solidFill>
                      </a:endParaRPr>
                    </a:p>
                  </a:txBody>
                  <a:tcPr>
                    <a:lnL>
                      <a:noFill/>
                    </a:lnL>
                    <a:lnR>
                      <a:noFill/>
                    </a:lnR>
                    <a:lnT w="25400" cmpd="sng">
                      <a:noFill/>
                    </a:lnT>
                    <a:lnB w="25400" cmpd="sng">
                      <a:noFill/>
                    </a:lnB>
                    <a:lnTlToBr w="12700" cmpd="sng">
                      <a:noFill/>
                      <a:prstDash val="solid"/>
                    </a:lnTlToBr>
                    <a:lnBlToTr w="12700" cmpd="sng">
                      <a:noFill/>
                      <a:prstDash val="solid"/>
                    </a:lnBlToTr>
                    <a:solidFill>
                      <a:srgbClr val="5B9BD5"/>
                    </a:solidFill>
                  </a:tcPr>
                </a:tc>
                <a:tc hMerge="1">
                  <a:txBody>
                    <a:bodyPr/>
                    <a:lstStyle/>
                    <a:p>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tc gridSpan="2">
                  <a:txBody>
                    <a:bodyPr/>
                    <a:lstStyle/>
                    <a:p>
                      <a:pPr algn="ctr"/>
                      <a:r>
                        <a:rPr lang="es-ES" b="1" dirty="0" err="1">
                          <a:solidFill>
                            <a:schemeClr val="bg1"/>
                          </a:solidFill>
                        </a:rPr>
                        <a:t>Pa</a:t>
                      </a:r>
                      <a:endParaRPr lang="en-US" b="1" dirty="0">
                        <a:solidFill>
                          <a:schemeClr val="bg1"/>
                        </a:solidFill>
                      </a:endParaRPr>
                    </a:p>
                  </a:txBody>
                  <a:tcPr>
                    <a:lnL>
                      <a:noFill/>
                    </a:lnL>
                    <a:lnR>
                      <a:noFill/>
                    </a:lnR>
                    <a:lnT w="25400" cmpd="sng">
                      <a:noFill/>
                    </a:lnT>
                    <a:lnB w="25400" cmpd="sng">
                      <a:noFill/>
                    </a:lnB>
                    <a:lnTlToBr w="12700" cmpd="sng">
                      <a:noFill/>
                      <a:prstDash val="solid"/>
                    </a:lnTlToBr>
                    <a:lnBlToTr w="12700" cmpd="sng">
                      <a:noFill/>
                      <a:prstDash val="solid"/>
                    </a:lnBlToTr>
                    <a:solidFill>
                      <a:srgbClr val="5B9BD5"/>
                    </a:solidFill>
                  </a:tcPr>
                </a:tc>
                <a:tc hMerge="1">
                  <a:txBody>
                    <a:bodyPr/>
                    <a:lstStyle/>
                    <a:p>
                      <a:endParaRPr lang="en-US" dirty="0"/>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496016348"/>
                  </a:ext>
                </a:extLst>
              </a:tr>
              <a:tr h="370840">
                <a:tc>
                  <a:txBody>
                    <a:bodyPr/>
                    <a:lstStyle/>
                    <a:p>
                      <a:pPr algn="ctr"/>
                      <a:endParaRPr lang="en-US" dirty="0"/>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err="1">
                          <a:solidFill>
                            <a:schemeClr val="bg1"/>
                          </a:solidFill>
                        </a:rPr>
                        <a:t>Worst</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err="1">
                          <a:solidFill>
                            <a:schemeClr val="bg1"/>
                          </a:solidFill>
                        </a:rPr>
                        <a:t>Best</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err="1">
                          <a:solidFill>
                            <a:schemeClr val="bg1"/>
                          </a:solidFill>
                        </a:rPr>
                        <a:t>Worst</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s-ES" b="1" dirty="0" err="1">
                          <a:solidFill>
                            <a:schemeClr val="bg1"/>
                          </a:solidFill>
                        </a:rPr>
                        <a:t>Best</a:t>
                      </a:r>
                      <a:endParaRPr lang="en-US" b="1" dirty="0">
                        <a:solidFill>
                          <a:schemeClr val="bg1"/>
                        </a:solidFill>
                      </a:endParaRPr>
                    </a:p>
                  </a:txBody>
                  <a:tcPr>
                    <a:lnT w="25400" cmpd="sng">
                      <a:noFill/>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385358032"/>
                  </a:ext>
                </a:extLst>
              </a:tr>
              <a:tr h="370840">
                <a:tc>
                  <a:txBody>
                    <a:bodyPr/>
                    <a:lstStyle/>
                    <a:p>
                      <a:pPr algn="ctr"/>
                      <a:r>
                        <a:rPr lang="es-ES" dirty="0"/>
                        <a:t>FCN-8s</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37</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6</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37</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s-ES" dirty="0"/>
                        <a:t>7</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56235013"/>
                  </a:ext>
                </a:extLst>
              </a:tr>
              <a:tr h="370840">
                <a:tc>
                  <a:txBody>
                    <a:bodyPr/>
                    <a:lstStyle/>
                    <a:p>
                      <a:pPr algn="ctr"/>
                      <a:r>
                        <a:rPr lang="es-ES" dirty="0" err="1"/>
                        <a:t>Tiramisu</a:t>
                      </a:r>
                      <a:endParaRPr lang="en-US" dirty="0"/>
                    </a:p>
                  </a:txBody>
                  <a:tcPr/>
                </a:tc>
                <a:tc>
                  <a:txBody>
                    <a:bodyPr/>
                    <a:lstStyle/>
                    <a:p>
                      <a:pPr algn="ctr"/>
                      <a:r>
                        <a:rPr lang="es-ES" dirty="0"/>
                        <a:t>10</a:t>
                      </a:r>
                      <a:endParaRPr lang="en-US" dirty="0"/>
                    </a:p>
                  </a:txBody>
                  <a:tcPr/>
                </a:tc>
                <a:tc>
                  <a:txBody>
                    <a:bodyPr/>
                    <a:lstStyle/>
                    <a:p>
                      <a:pPr algn="ctr"/>
                      <a:r>
                        <a:rPr lang="es-ES" dirty="0"/>
                        <a:t>57</a:t>
                      </a:r>
                      <a:endParaRPr lang="en-US" dirty="0"/>
                    </a:p>
                  </a:txBody>
                  <a:tcPr/>
                </a:tc>
                <a:tc>
                  <a:txBody>
                    <a:bodyPr/>
                    <a:lstStyle/>
                    <a:p>
                      <a:pPr algn="ctr"/>
                      <a:r>
                        <a:rPr lang="es-ES" dirty="0"/>
                        <a:t>11</a:t>
                      </a:r>
                      <a:endParaRPr lang="en-US" dirty="0"/>
                    </a:p>
                  </a:txBody>
                  <a:tcPr/>
                </a:tc>
                <a:tc>
                  <a:txBody>
                    <a:bodyPr/>
                    <a:lstStyle/>
                    <a:p>
                      <a:pPr algn="ctr"/>
                      <a:r>
                        <a:rPr lang="es-ES" dirty="0"/>
                        <a:t>57</a:t>
                      </a:r>
                      <a:endParaRPr lang="en-US" dirty="0"/>
                    </a:p>
                  </a:txBody>
                  <a:tcPr/>
                </a:tc>
                <a:extLst>
                  <a:ext uri="{0D108BD9-81ED-4DB2-BD59-A6C34878D82A}">
                    <a16:rowId xmlns:a16="http://schemas.microsoft.com/office/drawing/2014/main" val="134054035"/>
                  </a:ext>
                </a:extLst>
              </a:tr>
              <a:tr h="370840">
                <a:tc>
                  <a:txBody>
                    <a:bodyPr/>
                    <a:lstStyle/>
                    <a:p>
                      <a:pPr algn="ctr"/>
                      <a:r>
                        <a:rPr lang="es-ES" dirty="0"/>
                        <a:t>Pix2Pix</a:t>
                      </a:r>
                      <a:endParaRPr lang="en-US" dirty="0"/>
                    </a:p>
                  </a:txBody>
                  <a:tcPr/>
                </a:tc>
                <a:tc>
                  <a:txBody>
                    <a:bodyPr/>
                    <a:lstStyle/>
                    <a:p>
                      <a:pPr algn="ctr"/>
                      <a:r>
                        <a:rPr lang="es-ES" dirty="0"/>
                        <a:t>28</a:t>
                      </a:r>
                      <a:endParaRPr lang="en-US" dirty="0"/>
                    </a:p>
                  </a:txBody>
                  <a:tcPr/>
                </a:tc>
                <a:tc>
                  <a:txBody>
                    <a:bodyPr/>
                    <a:lstStyle/>
                    <a:p>
                      <a:pPr algn="ctr"/>
                      <a:r>
                        <a:rPr lang="es-ES" dirty="0"/>
                        <a:t>12</a:t>
                      </a:r>
                      <a:endParaRPr lang="en-US" dirty="0"/>
                    </a:p>
                  </a:txBody>
                  <a:tcPr/>
                </a:tc>
                <a:tc>
                  <a:txBody>
                    <a:bodyPr/>
                    <a:lstStyle/>
                    <a:p>
                      <a:pPr algn="ctr"/>
                      <a:r>
                        <a:rPr lang="es-ES" dirty="0"/>
                        <a:t>27</a:t>
                      </a:r>
                      <a:endParaRPr lang="en-US" dirty="0"/>
                    </a:p>
                  </a:txBody>
                  <a:tcPr/>
                </a:tc>
                <a:tc>
                  <a:txBody>
                    <a:bodyPr/>
                    <a:lstStyle/>
                    <a:p>
                      <a:pPr algn="ctr"/>
                      <a:r>
                        <a:rPr lang="es-ES" dirty="0"/>
                        <a:t>12</a:t>
                      </a:r>
                      <a:endParaRPr lang="en-US" dirty="0"/>
                    </a:p>
                  </a:txBody>
                  <a:tcPr/>
                </a:tc>
                <a:extLst>
                  <a:ext uri="{0D108BD9-81ED-4DB2-BD59-A6C34878D82A}">
                    <a16:rowId xmlns:a16="http://schemas.microsoft.com/office/drawing/2014/main" val="2464316712"/>
                  </a:ext>
                </a:extLst>
              </a:tr>
            </a:tbl>
          </a:graphicData>
        </a:graphic>
      </p:graphicFrame>
      <p:pic>
        <p:nvPicPr>
          <p:cNvPr id="12" name="Picture 11">
            <a:extLst>
              <a:ext uri="{FF2B5EF4-FFF2-40B4-BE49-F238E27FC236}">
                <a16:creationId xmlns:a16="http://schemas.microsoft.com/office/drawing/2014/main" id="{BAB9778D-E1E4-4965-A288-36181185D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112" y="2007887"/>
            <a:ext cx="1205758" cy="1205758"/>
          </a:xfrm>
          <a:prstGeom prst="rect">
            <a:avLst/>
          </a:prstGeom>
        </p:spPr>
      </p:pic>
      <p:pic>
        <p:nvPicPr>
          <p:cNvPr id="14" name="Picture 13">
            <a:extLst>
              <a:ext uri="{FF2B5EF4-FFF2-40B4-BE49-F238E27FC236}">
                <a16:creationId xmlns:a16="http://schemas.microsoft.com/office/drawing/2014/main" id="{48F6F96A-6432-420C-ACD3-B87612970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281" y="2007887"/>
            <a:ext cx="1212391" cy="1212391"/>
          </a:xfrm>
          <a:prstGeom prst="rect">
            <a:avLst/>
          </a:prstGeom>
        </p:spPr>
      </p:pic>
      <p:pic>
        <p:nvPicPr>
          <p:cNvPr id="16" name="Picture 15">
            <a:extLst>
              <a:ext uri="{FF2B5EF4-FFF2-40B4-BE49-F238E27FC236}">
                <a16:creationId xmlns:a16="http://schemas.microsoft.com/office/drawing/2014/main" id="{718BD259-A758-475B-8644-11081BEB6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83" y="2001252"/>
            <a:ext cx="1212391" cy="1212391"/>
          </a:xfrm>
          <a:prstGeom prst="rect">
            <a:avLst/>
          </a:prstGeom>
        </p:spPr>
      </p:pic>
      <p:pic>
        <p:nvPicPr>
          <p:cNvPr id="18" name="Picture 17" descr="A close up of an animal&#10;&#10;Description generated with high confidence">
            <a:extLst>
              <a:ext uri="{FF2B5EF4-FFF2-40B4-BE49-F238E27FC236}">
                <a16:creationId xmlns:a16="http://schemas.microsoft.com/office/drawing/2014/main" id="{7D38825B-D08F-47EA-965E-647E0CDB4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8208" y="2007887"/>
            <a:ext cx="1212391" cy="1212391"/>
          </a:xfrm>
          <a:prstGeom prst="rect">
            <a:avLst/>
          </a:prstGeom>
        </p:spPr>
      </p:pic>
      <p:pic>
        <p:nvPicPr>
          <p:cNvPr id="25" name="Picture 24">
            <a:extLst>
              <a:ext uri="{FF2B5EF4-FFF2-40B4-BE49-F238E27FC236}">
                <a16:creationId xmlns:a16="http://schemas.microsoft.com/office/drawing/2014/main" id="{EBE4D02A-08D1-448E-BD64-2D717BE8F3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7464" y="2007887"/>
            <a:ext cx="1212391" cy="1212391"/>
          </a:xfrm>
          <a:prstGeom prst="rect">
            <a:avLst/>
          </a:prstGeom>
        </p:spPr>
      </p:pic>
      <p:pic>
        <p:nvPicPr>
          <p:cNvPr id="27" name="Picture 26" descr="A body of water&#10;&#10;Description generated with very high confidence">
            <a:extLst>
              <a:ext uri="{FF2B5EF4-FFF2-40B4-BE49-F238E27FC236}">
                <a16:creationId xmlns:a16="http://schemas.microsoft.com/office/drawing/2014/main" id="{51301311-8E33-49E0-9862-224F6EEE81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4714" y="3369417"/>
            <a:ext cx="1216152" cy="1216152"/>
          </a:xfrm>
          <a:prstGeom prst="rect">
            <a:avLst/>
          </a:prstGeom>
        </p:spPr>
      </p:pic>
      <p:pic>
        <p:nvPicPr>
          <p:cNvPr id="29" name="Picture 28">
            <a:extLst>
              <a:ext uri="{FF2B5EF4-FFF2-40B4-BE49-F238E27FC236}">
                <a16:creationId xmlns:a16="http://schemas.microsoft.com/office/drawing/2014/main" id="{EAC7F082-AB89-42A1-AC13-3890373EB5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3136" y="3376001"/>
            <a:ext cx="1216152" cy="1216152"/>
          </a:xfrm>
          <a:prstGeom prst="rect">
            <a:avLst/>
          </a:prstGeom>
        </p:spPr>
      </p:pic>
      <p:pic>
        <p:nvPicPr>
          <p:cNvPr id="31" name="Picture 30" descr="A close up of an animal&#10;&#10;Description generated with high confidence">
            <a:extLst>
              <a:ext uri="{FF2B5EF4-FFF2-40B4-BE49-F238E27FC236}">
                <a16:creationId xmlns:a16="http://schemas.microsoft.com/office/drawing/2014/main" id="{4E77A7FA-30A4-48D5-B838-B39E0BF2EF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9872" y="3374136"/>
            <a:ext cx="1216152" cy="1216152"/>
          </a:xfrm>
          <a:prstGeom prst="rect">
            <a:avLst/>
          </a:prstGeom>
        </p:spPr>
      </p:pic>
      <p:pic>
        <p:nvPicPr>
          <p:cNvPr id="33" name="Picture 32" descr="A close up of an animal&#10;&#10;Description generated with very high confidence">
            <a:extLst>
              <a:ext uri="{FF2B5EF4-FFF2-40B4-BE49-F238E27FC236}">
                <a16:creationId xmlns:a16="http://schemas.microsoft.com/office/drawing/2014/main" id="{5F7F4AF9-B63E-42D3-923A-324A235E29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08208" y="3374136"/>
            <a:ext cx="1216152" cy="1216152"/>
          </a:xfrm>
          <a:prstGeom prst="rect">
            <a:avLst/>
          </a:prstGeom>
        </p:spPr>
      </p:pic>
      <p:pic>
        <p:nvPicPr>
          <p:cNvPr id="35" name="Picture 34">
            <a:extLst>
              <a:ext uri="{FF2B5EF4-FFF2-40B4-BE49-F238E27FC236}">
                <a16:creationId xmlns:a16="http://schemas.microsoft.com/office/drawing/2014/main" id="{5BD367BF-9947-418F-8CBC-2014629C71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7464" y="3374136"/>
            <a:ext cx="1198096" cy="1216152"/>
          </a:xfrm>
          <a:prstGeom prst="rect">
            <a:avLst/>
          </a:prstGeom>
        </p:spPr>
      </p:pic>
      <p:pic>
        <p:nvPicPr>
          <p:cNvPr id="37" name="Picture 36" descr="A body of water surrounded by trees&#10;&#10;Description generated with very high confidence">
            <a:extLst>
              <a:ext uri="{FF2B5EF4-FFF2-40B4-BE49-F238E27FC236}">
                <a16:creationId xmlns:a16="http://schemas.microsoft.com/office/drawing/2014/main" id="{2180B0E9-792F-4068-AF5B-0C3F011D16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68112" y="4754880"/>
            <a:ext cx="1216152" cy="1216152"/>
          </a:xfrm>
          <a:prstGeom prst="rect">
            <a:avLst/>
          </a:prstGeom>
        </p:spPr>
      </p:pic>
      <p:pic>
        <p:nvPicPr>
          <p:cNvPr id="39" name="Picture 38" descr="A picture containing animal&#10;&#10;Description generated with very high confidence">
            <a:extLst>
              <a:ext uri="{FF2B5EF4-FFF2-40B4-BE49-F238E27FC236}">
                <a16:creationId xmlns:a16="http://schemas.microsoft.com/office/drawing/2014/main" id="{EC75FCA7-28F0-4A38-BBF3-90ADA5C6B2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03136" y="4754880"/>
            <a:ext cx="1216152" cy="1216152"/>
          </a:xfrm>
          <a:prstGeom prst="rect">
            <a:avLst/>
          </a:prstGeom>
        </p:spPr>
      </p:pic>
      <p:pic>
        <p:nvPicPr>
          <p:cNvPr id="41" name="Picture 40" descr="A picture containing tree, silhouette&#10;&#10;Description generated with high confidence">
            <a:extLst>
              <a:ext uri="{FF2B5EF4-FFF2-40B4-BE49-F238E27FC236}">
                <a16:creationId xmlns:a16="http://schemas.microsoft.com/office/drawing/2014/main" id="{816B2DAD-0ECC-4BD0-A5F6-1130BB270D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19872" y="4754880"/>
            <a:ext cx="1216152" cy="1216152"/>
          </a:xfrm>
          <a:prstGeom prst="rect">
            <a:avLst/>
          </a:prstGeom>
        </p:spPr>
      </p:pic>
      <p:pic>
        <p:nvPicPr>
          <p:cNvPr id="43" name="Picture 42" descr="A close up of an animal&#10;&#10;Description generated with very high confidence">
            <a:extLst>
              <a:ext uri="{FF2B5EF4-FFF2-40B4-BE49-F238E27FC236}">
                <a16:creationId xmlns:a16="http://schemas.microsoft.com/office/drawing/2014/main" id="{A9A415A4-B3C9-4197-B3D7-4F0541BA99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08208" y="4754880"/>
            <a:ext cx="1216152" cy="1216152"/>
          </a:xfrm>
          <a:prstGeom prst="rect">
            <a:avLst/>
          </a:prstGeom>
        </p:spPr>
      </p:pic>
      <p:pic>
        <p:nvPicPr>
          <p:cNvPr id="45" name="Picture 44">
            <a:extLst>
              <a:ext uri="{FF2B5EF4-FFF2-40B4-BE49-F238E27FC236}">
                <a16:creationId xmlns:a16="http://schemas.microsoft.com/office/drawing/2014/main" id="{DCFB0396-4158-42DE-BE83-C32A89B29D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27464" y="4754209"/>
            <a:ext cx="1216152" cy="1216152"/>
          </a:xfrm>
          <a:prstGeom prst="rect">
            <a:avLst/>
          </a:prstGeom>
        </p:spPr>
      </p:pic>
      <p:sp>
        <p:nvSpPr>
          <p:cNvPr id="46" name="TextBox 45">
            <a:extLst>
              <a:ext uri="{FF2B5EF4-FFF2-40B4-BE49-F238E27FC236}">
                <a16:creationId xmlns:a16="http://schemas.microsoft.com/office/drawing/2014/main" id="{6CE2D957-86FE-4EE0-99FE-F08A004404AE}"/>
              </a:ext>
            </a:extLst>
          </p:cNvPr>
          <p:cNvSpPr txBox="1"/>
          <p:nvPr/>
        </p:nvSpPr>
        <p:spPr>
          <a:xfrm>
            <a:off x="5584650" y="6085616"/>
            <a:ext cx="923073" cy="369332"/>
          </a:xfrm>
          <a:prstGeom prst="rect">
            <a:avLst/>
          </a:prstGeom>
          <a:noFill/>
        </p:spPr>
        <p:txBody>
          <a:bodyPr wrap="square" rtlCol="0">
            <a:spAutoFit/>
          </a:bodyPr>
          <a:lstStyle/>
          <a:p>
            <a:pPr algn="ctr"/>
            <a:r>
              <a:rPr lang="es-ES" dirty="0">
                <a:solidFill>
                  <a:schemeClr val="bg1"/>
                </a:solidFill>
              </a:rPr>
              <a:t>Original</a:t>
            </a:r>
            <a:endParaRPr lang="en-US" dirty="0">
              <a:solidFill>
                <a:schemeClr val="bg1"/>
              </a:solidFill>
            </a:endParaRPr>
          </a:p>
        </p:txBody>
      </p:sp>
      <p:sp>
        <p:nvSpPr>
          <p:cNvPr id="47" name="TextBox 46">
            <a:extLst>
              <a:ext uri="{FF2B5EF4-FFF2-40B4-BE49-F238E27FC236}">
                <a16:creationId xmlns:a16="http://schemas.microsoft.com/office/drawing/2014/main" id="{6A185A29-1CC9-4CD7-9681-040DB3FE329B}"/>
              </a:ext>
            </a:extLst>
          </p:cNvPr>
          <p:cNvSpPr txBox="1"/>
          <p:nvPr/>
        </p:nvSpPr>
        <p:spPr>
          <a:xfrm>
            <a:off x="6945939" y="6085616"/>
            <a:ext cx="923073" cy="369332"/>
          </a:xfrm>
          <a:prstGeom prst="rect">
            <a:avLst/>
          </a:prstGeom>
          <a:noFill/>
        </p:spPr>
        <p:txBody>
          <a:bodyPr wrap="square" rtlCol="0">
            <a:spAutoFit/>
          </a:bodyPr>
          <a:lstStyle/>
          <a:p>
            <a:pPr algn="ctr"/>
            <a:r>
              <a:rPr lang="es-ES" dirty="0" err="1">
                <a:solidFill>
                  <a:schemeClr val="bg1"/>
                </a:solidFill>
              </a:rPr>
              <a:t>Gt</a:t>
            </a:r>
            <a:endParaRPr lang="en-US" dirty="0">
              <a:solidFill>
                <a:schemeClr val="bg1"/>
              </a:solidFill>
            </a:endParaRPr>
          </a:p>
        </p:txBody>
      </p:sp>
      <p:sp>
        <p:nvSpPr>
          <p:cNvPr id="48" name="TextBox 47">
            <a:extLst>
              <a:ext uri="{FF2B5EF4-FFF2-40B4-BE49-F238E27FC236}">
                <a16:creationId xmlns:a16="http://schemas.microsoft.com/office/drawing/2014/main" id="{EE25642F-0190-499D-9C40-E2CCEB898837}"/>
              </a:ext>
            </a:extLst>
          </p:cNvPr>
          <p:cNvSpPr txBox="1"/>
          <p:nvPr/>
        </p:nvSpPr>
        <p:spPr>
          <a:xfrm>
            <a:off x="8307228" y="6085616"/>
            <a:ext cx="923073" cy="369332"/>
          </a:xfrm>
          <a:prstGeom prst="rect">
            <a:avLst/>
          </a:prstGeom>
          <a:noFill/>
        </p:spPr>
        <p:txBody>
          <a:bodyPr wrap="square" rtlCol="0">
            <a:spAutoFit/>
          </a:bodyPr>
          <a:lstStyle/>
          <a:p>
            <a:pPr algn="ctr"/>
            <a:r>
              <a:rPr lang="es-ES" dirty="0">
                <a:solidFill>
                  <a:schemeClr val="bg1"/>
                </a:solidFill>
              </a:rPr>
              <a:t>FCN-8s</a:t>
            </a:r>
            <a:endParaRPr lang="en-US" dirty="0">
              <a:solidFill>
                <a:schemeClr val="bg1"/>
              </a:solidFill>
            </a:endParaRPr>
          </a:p>
        </p:txBody>
      </p:sp>
      <p:sp>
        <p:nvSpPr>
          <p:cNvPr id="49" name="TextBox 48">
            <a:extLst>
              <a:ext uri="{FF2B5EF4-FFF2-40B4-BE49-F238E27FC236}">
                <a16:creationId xmlns:a16="http://schemas.microsoft.com/office/drawing/2014/main" id="{CE77CBC5-29BB-426B-B071-268BCA0B8FF1}"/>
              </a:ext>
            </a:extLst>
          </p:cNvPr>
          <p:cNvSpPr txBox="1"/>
          <p:nvPr/>
        </p:nvSpPr>
        <p:spPr>
          <a:xfrm>
            <a:off x="9574003" y="6085616"/>
            <a:ext cx="1019702" cy="369332"/>
          </a:xfrm>
          <a:prstGeom prst="rect">
            <a:avLst/>
          </a:prstGeom>
          <a:noFill/>
        </p:spPr>
        <p:txBody>
          <a:bodyPr wrap="square" rtlCol="0">
            <a:spAutoFit/>
          </a:bodyPr>
          <a:lstStyle/>
          <a:p>
            <a:r>
              <a:rPr lang="es-ES" dirty="0" err="1">
                <a:solidFill>
                  <a:schemeClr val="bg1"/>
                </a:solidFill>
              </a:rPr>
              <a:t>Tiramisu</a:t>
            </a:r>
            <a:endParaRPr lang="en-US" dirty="0">
              <a:solidFill>
                <a:schemeClr val="bg1"/>
              </a:solidFill>
            </a:endParaRPr>
          </a:p>
        </p:txBody>
      </p:sp>
      <p:sp>
        <p:nvSpPr>
          <p:cNvPr id="50" name="TextBox 49">
            <a:extLst>
              <a:ext uri="{FF2B5EF4-FFF2-40B4-BE49-F238E27FC236}">
                <a16:creationId xmlns:a16="http://schemas.microsoft.com/office/drawing/2014/main" id="{FF20C8C6-4F5C-41D2-B059-1898E7251090}"/>
              </a:ext>
            </a:extLst>
          </p:cNvPr>
          <p:cNvSpPr txBox="1"/>
          <p:nvPr/>
        </p:nvSpPr>
        <p:spPr>
          <a:xfrm>
            <a:off x="10931316" y="6085616"/>
            <a:ext cx="923073" cy="369332"/>
          </a:xfrm>
          <a:prstGeom prst="rect">
            <a:avLst/>
          </a:prstGeom>
          <a:noFill/>
        </p:spPr>
        <p:txBody>
          <a:bodyPr wrap="square" rtlCol="0">
            <a:spAutoFit/>
          </a:bodyPr>
          <a:lstStyle/>
          <a:p>
            <a:pPr algn="ctr"/>
            <a:r>
              <a:rPr lang="es-ES" dirty="0">
                <a:solidFill>
                  <a:schemeClr val="bg1"/>
                </a:solidFill>
              </a:rPr>
              <a:t>Pix2Pix</a:t>
            </a:r>
            <a:endParaRPr lang="en-US" dirty="0">
              <a:solidFill>
                <a:schemeClr val="bg1"/>
              </a:solidFill>
            </a:endParaRPr>
          </a:p>
        </p:txBody>
      </p:sp>
    </p:spTree>
    <p:extLst>
      <p:ext uri="{BB962C8B-B14F-4D97-AF65-F5344CB8AC3E}">
        <p14:creationId xmlns:p14="http://schemas.microsoft.com/office/powerpoint/2010/main" val="131798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CONCLUSIONS</a:t>
            </a:r>
            <a:endParaRPr lang="en-US" sz="4800" b="1" dirty="0"/>
          </a:p>
        </p:txBody>
      </p:sp>
      <p:sp>
        <p:nvSpPr>
          <p:cNvPr id="10" name="Rectangle 9">
            <a:extLst>
              <a:ext uri="{FF2B5EF4-FFF2-40B4-BE49-F238E27FC236}">
                <a16:creationId xmlns:a16="http://schemas.microsoft.com/office/drawing/2014/main" id="{10E77774-BC26-42F4-8348-DA1BE5C21C02}"/>
              </a:ext>
            </a:extLst>
          </p:cNvPr>
          <p:cNvSpPr/>
          <p:nvPr/>
        </p:nvSpPr>
        <p:spPr>
          <a:xfrm>
            <a:off x="1119809" y="1989301"/>
            <a:ext cx="4976191" cy="4242534"/>
          </a:xfrm>
          <a:prstGeom prst="rect">
            <a:avLst/>
          </a:prstGeom>
          <a:solidFill>
            <a:srgbClr val="82A2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 name="Rectangle 1">
            <a:extLst>
              <a:ext uri="{FF2B5EF4-FFF2-40B4-BE49-F238E27FC236}">
                <a16:creationId xmlns:a16="http://schemas.microsoft.com/office/drawing/2014/main" id="{04717E4F-9EE9-4984-86F4-2A5EF2B55520}"/>
              </a:ext>
            </a:extLst>
          </p:cNvPr>
          <p:cNvSpPr/>
          <p:nvPr/>
        </p:nvSpPr>
        <p:spPr>
          <a:xfrm rot="20022833">
            <a:off x="5979196" y="2658126"/>
            <a:ext cx="6018186" cy="2308324"/>
          </a:xfrm>
          <a:prstGeom prst="rect">
            <a:avLst/>
          </a:prstGeom>
          <a:noFill/>
        </p:spPr>
        <p:txBody>
          <a:bodyPr wrap="none" lIns="91440" tIns="45720" rIns="91440" bIns="45720">
            <a:spAutoFit/>
          </a:bodyPr>
          <a:lstStyle/>
          <a:p>
            <a:pPr algn="ctr"/>
            <a:r>
              <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a:p>
            <a:pPr algn="ctr"/>
            <a:r>
              <a:rPr lang="es-E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r>
              <a:rPr lang="en-US" sz="7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ny</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questions?</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CCE9D995-4B48-43A9-A837-3CFB6F3B9288}"/>
              </a:ext>
            </a:extLst>
          </p:cNvPr>
          <p:cNvSpPr txBox="1"/>
          <p:nvPr/>
        </p:nvSpPr>
        <p:spPr>
          <a:xfrm>
            <a:off x="1272209" y="2107096"/>
            <a:ext cx="4701208" cy="3785652"/>
          </a:xfrm>
          <a:prstGeom prst="rect">
            <a:avLst/>
          </a:prstGeom>
          <a:noFill/>
        </p:spPr>
        <p:txBody>
          <a:bodyPr wrap="square" rtlCol="0">
            <a:spAutoFit/>
          </a:bodyPr>
          <a:lstStyle/>
          <a:p>
            <a:pPr algn="ctr"/>
            <a:r>
              <a:rPr lang="es-ES" sz="2400" b="1" dirty="0" err="1">
                <a:solidFill>
                  <a:schemeClr val="bg1"/>
                </a:solidFill>
              </a:rPr>
              <a:t>We</a:t>
            </a:r>
            <a:r>
              <a:rPr lang="es-ES" sz="2400" b="1" dirty="0">
                <a:solidFill>
                  <a:schemeClr val="bg1"/>
                </a:solidFill>
              </a:rPr>
              <a:t> </a:t>
            </a:r>
            <a:r>
              <a:rPr lang="es-ES" sz="2400" b="1" dirty="0" err="1">
                <a:solidFill>
                  <a:schemeClr val="bg1"/>
                </a:solidFill>
              </a:rPr>
              <a:t>have</a:t>
            </a:r>
            <a:r>
              <a:rPr lang="es-ES" sz="2400" b="1" dirty="0">
                <a:solidFill>
                  <a:schemeClr val="bg1"/>
                </a:solidFill>
              </a:rPr>
              <a:t>:</a:t>
            </a:r>
          </a:p>
          <a:p>
            <a:pPr algn="ctr"/>
            <a:endParaRPr lang="es-ES" b="1" dirty="0">
              <a:solidFill>
                <a:schemeClr val="bg1"/>
              </a:solidFill>
            </a:endParaRPr>
          </a:p>
          <a:p>
            <a:pPr marL="571500" indent="-571500" algn="just">
              <a:buFont typeface="Arial" panose="020B0604020202020204" pitchFamily="34" charset="0"/>
              <a:buChar char="•"/>
            </a:pPr>
            <a:r>
              <a:rPr lang="es-ES" sz="2000" b="1" dirty="0" err="1">
                <a:solidFill>
                  <a:schemeClr val="bg1"/>
                </a:solidFill>
              </a:rPr>
              <a:t>Studied</a:t>
            </a:r>
            <a:r>
              <a:rPr lang="es-ES" sz="2000" b="1" dirty="0">
                <a:solidFill>
                  <a:schemeClr val="bg1"/>
                </a:solidFill>
              </a:rPr>
              <a:t> 3 </a:t>
            </a:r>
            <a:r>
              <a:rPr lang="es-ES" sz="2000" b="1" dirty="0" err="1">
                <a:solidFill>
                  <a:schemeClr val="bg1"/>
                </a:solidFill>
              </a:rPr>
              <a:t>state</a:t>
            </a:r>
            <a:r>
              <a:rPr lang="es-ES" sz="2000" b="1" dirty="0">
                <a:solidFill>
                  <a:schemeClr val="bg1"/>
                </a:solidFill>
              </a:rPr>
              <a:t>-</a:t>
            </a:r>
            <a:r>
              <a:rPr lang="es-ES" sz="2000" b="1" dirty="0" err="1">
                <a:solidFill>
                  <a:schemeClr val="bg1"/>
                </a:solidFill>
              </a:rPr>
              <a:t>of</a:t>
            </a:r>
            <a:r>
              <a:rPr lang="es-ES" sz="2000" b="1" dirty="0">
                <a:solidFill>
                  <a:schemeClr val="bg1"/>
                </a:solidFill>
              </a:rPr>
              <a:t>-</a:t>
            </a:r>
            <a:r>
              <a:rPr lang="es-ES" sz="2000" b="1" dirty="0" err="1">
                <a:solidFill>
                  <a:schemeClr val="bg1"/>
                </a:solidFill>
              </a:rPr>
              <a:t>the</a:t>
            </a:r>
            <a:r>
              <a:rPr lang="es-ES" sz="2000" b="1" dirty="0">
                <a:solidFill>
                  <a:schemeClr val="bg1"/>
                </a:solidFill>
              </a:rPr>
              <a:t>-art </a:t>
            </a:r>
            <a:r>
              <a:rPr lang="es-ES" sz="2000" b="1" dirty="0" err="1">
                <a:solidFill>
                  <a:schemeClr val="bg1"/>
                </a:solidFill>
              </a:rPr>
              <a:t>semantic</a:t>
            </a:r>
            <a:r>
              <a:rPr lang="es-ES" sz="2000" b="1" dirty="0">
                <a:solidFill>
                  <a:schemeClr val="bg1"/>
                </a:solidFill>
              </a:rPr>
              <a:t> </a:t>
            </a:r>
            <a:r>
              <a:rPr lang="es-ES" sz="2000" b="1" dirty="0" err="1">
                <a:solidFill>
                  <a:schemeClr val="bg1"/>
                </a:solidFill>
              </a:rPr>
              <a:t>segmentation</a:t>
            </a:r>
            <a:r>
              <a:rPr lang="es-ES" sz="2000" b="1" dirty="0">
                <a:solidFill>
                  <a:schemeClr val="bg1"/>
                </a:solidFill>
              </a:rPr>
              <a:t> </a:t>
            </a:r>
            <a:r>
              <a:rPr lang="es-ES" sz="2000" b="1" dirty="0" err="1">
                <a:solidFill>
                  <a:schemeClr val="bg1"/>
                </a:solidFill>
              </a:rPr>
              <a:t>algorithms</a:t>
            </a:r>
            <a:endParaRPr lang="es-ES" sz="2000" b="1" dirty="0">
              <a:solidFill>
                <a:schemeClr val="bg1"/>
              </a:solidFill>
            </a:endParaRPr>
          </a:p>
          <a:p>
            <a:pPr marL="571500" indent="-571500" algn="just">
              <a:buFont typeface="Arial" panose="020B0604020202020204" pitchFamily="34" charset="0"/>
              <a:buChar char="•"/>
            </a:pPr>
            <a:r>
              <a:rPr lang="es-ES" sz="2000" b="1" dirty="0" err="1">
                <a:solidFill>
                  <a:schemeClr val="bg1"/>
                </a:solidFill>
              </a:rPr>
              <a:t>Applied</a:t>
            </a:r>
            <a:r>
              <a:rPr lang="es-ES" sz="2000" b="1" dirty="0">
                <a:solidFill>
                  <a:schemeClr val="bg1"/>
                </a:solidFill>
              </a:rPr>
              <a:t> </a:t>
            </a:r>
            <a:r>
              <a:rPr lang="es-ES" sz="2000" b="1" dirty="0" err="1">
                <a:solidFill>
                  <a:schemeClr val="bg1"/>
                </a:solidFill>
              </a:rPr>
              <a:t>them</a:t>
            </a:r>
            <a:r>
              <a:rPr lang="es-ES" sz="2000" b="1" dirty="0">
                <a:solidFill>
                  <a:schemeClr val="bg1"/>
                </a:solidFill>
              </a:rPr>
              <a:t> </a:t>
            </a:r>
            <a:r>
              <a:rPr lang="es-ES" sz="2000" b="1" dirty="0" err="1">
                <a:solidFill>
                  <a:schemeClr val="bg1"/>
                </a:solidFill>
              </a:rPr>
              <a:t>to</a:t>
            </a:r>
            <a:r>
              <a:rPr lang="es-ES" sz="2000" b="1" dirty="0">
                <a:solidFill>
                  <a:schemeClr val="bg1"/>
                </a:solidFill>
              </a:rPr>
              <a:t> </a:t>
            </a:r>
            <a:r>
              <a:rPr lang="es-ES" sz="2000" b="1" dirty="0" err="1">
                <a:solidFill>
                  <a:schemeClr val="bg1"/>
                </a:solidFill>
              </a:rPr>
              <a:t>water</a:t>
            </a:r>
            <a:r>
              <a:rPr lang="es-ES" sz="2000" b="1" dirty="0">
                <a:solidFill>
                  <a:schemeClr val="bg1"/>
                </a:solidFill>
              </a:rPr>
              <a:t> </a:t>
            </a:r>
            <a:r>
              <a:rPr lang="es-ES" sz="2000" b="1" dirty="0" err="1">
                <a:solidFill>
                  <a:schemeClr val="bg1"/>
                </a:solidFill>
              </a:rPr>
              <a:t>segmentation</a:t>
            </a:r>
            <a:r>
              <a:rPr lang="es-ES" sz="2000" b="1" dirty="0">
                <a:solidFill>
                  <a:schemeClr val="bg1"/>
                </a:solidFill>
              </a:rPr>
              <a:t> </a:t>
            </a:r>
            <a:r>
              <a:rPr lang="es-ES" sz="2000" b="1" dirty="0" err="1">
                <a:solidFill>
                  <a:schemeClr val="bg1"/>
                </a:solidFill>
              </a:rPr>
              <a:t>from</a:t>
            </a:r>
            <a:r>
              <a:rPr lang="es-ES" sz="2000" b="1" dirty="0">
                <a:solidFill>
                  <a:schemeClr val="bg1"/>
                </a:solidFill>
              </a:rPr>
              <a:t> </a:t>
            </a:r>
            <a:r>
              <a:rPr lang="es-ES" sz="2000" b="1" dirty="0" err="1">
                <a:solidFill>
                  <a:schemeClr val="bg1"/>
                </a:solidFill>
              </a:rPr>
              <a:t>rivers</a:t>
            </a:r>
            <a:endParaRPr lang="es-ES" sz="2000" b="1" dirty="0">
              <a:solidFill>
                <a:schemeClr val="bg1"/>
              </a:solidFill>
            </a:endParaRPr>
          </a:p>
          <a:p>
            <a:pPr marL="571500" indent="-571500" algn="just">
              <a:buFont typeface="Arial" panose="020B0604020202020204" pitchFamily="34" charset="0"/>
              <a:buChar char="•"/>
            </a:pPr>
            <a:r>
              <a:rPr lang="es-ES" sz="2000" b="1" dirty="0" err="1">
                <a:solidFill>
                  <a:schemeClr val="bg1"/>
                </a:solidFill>
              </a:rPr>
              <a:t>Introduced</a:t>
            </a:r>
            <a:r>
              <a:rPr lang="es-ES" sz="2000" b="1" dirty="0">
                <a:solidFill>
                  <a:schemeClr val="bg1"/>
                </a:solidFill>
              </a:rPr>
              <a:t> a new </a:t>
            </a:r>
            <a:r>
              <a:rPr lang="es-ES" sz="2000" b="1" dirty="0" err="1">
                <a:solidFill>
                  <a:schemeClr val="bg1"/>
                </a:solidFill>
              </a:rPr>
              <a:t>dataset</a:t>
            </a:r>
            <a:r>
              <a:rPr lang="es-ES" sz="2000" b="1" dirty="0">
                <a:solidFill>
                  <a:schemeClr val="bg1"/>
                </a:solidFill>
              </a:rPr>
              <a:t> </a:t>
            </a:r>
            <a:r>
              <a:rPr lang="es-ES" sz="2000" b="1" dirty="0" err="1">
                <a:solidFill>
                  <a:schemeClr val="bg1"/>
                </a:solidFill>
              </a:rPr>
              <a:t>for</a:t>
            </a:r>
            <a:r>
              <a:rPr lang="es-ES" sz="2000" b="1" dirty="0">
                <a:solidFill>
                  <a:schemeClr val="bg1"/>
                </a:solidFill>
              </a:rPr>
              <a:t> </a:t>
            </a:r>
            <a:r>
              <a:rPr lang="es-ES" sz="2000" b="1" dirty="0" err="1">
                <a:solidFill>
                  <a:schemeClr val="bg1"/>
                </a:solidFill>
              </a:rPr>
              <a:t>water</a:t>
            </a:r>
            <a:r>
              <a:rPr lang="es-ES" sz="2000" b="1" dirty="0">
                <a:solidFill>
                  <a:schemeClr val="bg1"/>
                </a:solidFill>
              </a:rPr>
              <a:t> </a:t>
            </a:r>
            <a:r>
              <a:rPr lang="es-ES" sz="2000" b="1" dirty="0" err="1">
                <a:solidFill>
                  <a:schemeClr val="bg1"/>
                </a:solidFill>
              </a:rPr>
              <a:t>segmentation</a:t>
            </a:r>
            <a:endParaRPr lang="es-ES" sz="2000" b="1" dirty="0">
              <a:solidFill>
                <a:schemeClr val="bg1"/>
              </a:solidFill>
            </a:endParaRPr>
          </a:p>
          <a:p>
            <a:pPr marL="571500" indent="-571500" algn="just">
              <a:buFont typeface="Arial" panose="020B0604020202020204" pitchFamily="34" charset="0"/>
              <a:buChar char="•"/>
            </a:pPr>
            <a:r>
              <a:rPr lang="es-ES" sz="2000" b="1" dirty="0" err="1">
                <a:solidFill>
                  <a:schemeClr val="bg1"/>
                </a:solidFill>
              </a:rPr>
              <a:t>Concluded</a:t>
            </a:r>
            <a:r>
              <a:rPr lang="es-ES" sz="2000" b="1" dirty="0">
                <a:solidFill>
                  <a:schemeClr val="bg1"/>
                </a:solidFill>
              </a:rPr>
              <a:t> </a:t>
            </a:r>
            <a:r>
              <a:rPr lang="es-ES" sz="2000" b="1" dirty="0" err="1">
                <a:solidFill>
                  <a:schemeClr val="bg1"/>
                </a:solidFill>
              </a:rPr>
              <a:t>that</a:t>
            </a:r>
            <a:r>
              <a:rPr lang="es-ES" sz="2000" b="1" dirty="0">
                <a:solidFill>
                  <a:schemeClr val="bg1"/>
                </a:solidFill>
              </a:rPr>
              <a:t> </a:t>
            </a:r>
            <a:r>
              <a:rPr lang="es-ES" sz="2000" b="1" dirty="0" err="1">
                <a:solidFill>
                  <a:schemeClr val="bg1"/>
                </a:solidFill>
              </a:rPr>
              <a:t>the</a:t>
            </a:r>
            <a:r>
              <a:rPr lang="es-ES" sz="2000" b="1" dirty="0">
                <a:solidFill>
                  <a:schemeClr val="bg1"/>
                </a:solidFill>
              </a:rPr>
              <a:t> </a:t>
            </a:r>
            <a:r>
              <a:rPr lang="es-ES" sz="2000" b="1" dirty="0" err="1">
                <a:solidFill>
                  <a:schemeClr val="bg1"/>
                </a:solidFill>
              </a:rPr>
              <a:t>Tiramisu</a:t>
            </a:r>
            <a:r>
              <a:rPr lang="es-ES" sz="2000" b="1" dirty="0">
                <a:solidFill>
                  <a:schemeClr val="bg1"/>
                </a:solidFill>
              </a:rPr>
              <a:t> </a:t>
            </a:r>
            <a:r>
              <a:rPr lang="es-ES" sz="2000" b="1" dirty="0" err="1">
                <a:solidFill>
                  <a:schemeClr val="bg1"/>
                </a:solidFill>
              </a:rPr>
              <a:t>algorithm</a:t>
            </a:r>
            <a:r>
              <a:rPr lang="es-ES" sz="2000" b="1" dirty="0">
                <a:solidFill>
                  <a:schemeClr val="bg1"/>
                </a:solidFill>
              </a:rPr>
              <a:t> </a:t>
            </a:r>
            <a:r>
              <a:rPr lang="es-ES" sz="2000" b="1" dirty="0" err="1">
                <a:solidFill>
                  <a:schemeClr val="bg1"/>
                </a:solidFill>
              </a:rPr>
              <a:t>perfoms</a:t>
            </a:r>
            <a:r>
              <a:rPr lang="es-ES" sz="2000" b="1" dirty="0">
                <a:solidFill>
                  <a:schemeClr val="bg1"/>
                </a:solidFill>
              </a:rPr>
              <a:t> </a:t>
            </a:r>
            <a:r>
              <a:rPr lang="es-ES" sz="2000" b="1" dirty="0" err="1">
                <a:solidFill>
                  <a:schemeClr val="bg1"/>
                </a:solidFill>
              </a:rPr>
              <a:t>best</a:t>
            </a:r>
            <a:r>
              <a:rPr lang="es-ES" sz="2000" b="1" dirty="0">
                <a:solidFill>
                  <a:schemeClr val="bg1"/>
                </a:solidFill>
              </a:rPr>
              <a:t> </a:t>
            </a:r>
            <a:r>
              <a:rPr lang="es-ES" sz="2000" b="1" dirty="0" err="1">
                <a:solidFill>
                  <a:schemeClr val="bg1"/>
                </a:solidFill>
              </a:rPr>
              <a:t>for</a:t>
            </a:r>
            <a:r>
              <a:rPr lang="es-ES" sz="2000" b="1" dirty="0">
                <a:solidFill>
                  <a:schemeClr val="bg1"/>
                </a:solidFill>
              </a:rPr>
              <a:t> </a:t>
            </a:r>
            <a:r>
              <a:rPr lang="es-ES" sz="2000" b="1" dirty="0" err="1">
                <a:solidFill>
                  <a:schemeClr val="bg1"/>
                </a:solidFill>
              </a:rPr>
              <a:t>river</a:t>
            </a:r>
            <a:r>
              <a:rPr lang="es-ES" sz="2000" b="1" dirty="0">
                <a:solidFill>
                  <a:schemeClr val="bg1"/>
                </a:solidFill>
              </a:rPr>
              <a:t> </a:t>
            </a:r>
            <a:r>
              <a:rPr lang="es-ES" sz="2000" b="1" dirty="0" err="1">
                <a:solidFill>
                  <a:schemeClr val="bg1"/>
                </a:solidFill>
              </a:rPr>
              <a:t>water</a:t>
            </a:r>
            <a:r>
              <a:rPr lang="es-ES" sz="2000" b="1" dirty="0">
                <a:solidFill>
                  <a:schemeClr val="bg1"/>
                </a:solidFill>
              </a:rPr>
              <a:t> </a:t>
            </a:r>
            <a:r>
              <a:rPr lang="es-ES" sz="2000" b="1" dirty="0" err="1">
                <a:solidFill>
                  <a:schemeClr val="bg1"/>
                </a:solidFill>
              </a:rPr>
              <a:t>segmentation</a:t>
            </a:r>
            <a:endParaRPr lang="en-US" sz="2000" b="1" dirty="0">
              <a:solidFill>
                <a:schemeClr val="bg1"/>
              </a:solidFill>
            </a:endParaRPr>
          </a:p>
          <a:p>
            <a:endParaRPr lang="en-US" dirty="0"/>
          </a:p>
        </p:txBody>
      </p:sp>
    </p:spTree>
    <p:extLst>
      <p:ext uri="{BB962C8B-B14F-4D97-AF65-F5344CB8AC3E}">
        <p14:creationId xmlns:p14="http://schemas.microsoft.com/office/powerpoint/2010/main" val="260238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26383160-EB3A-4C01-9876-8F9EFBDAA68F}"/>
              </a:ext>
            </a:extLst>
          </p:cNvPr>
          <p:cNvSpPr/>
          <p:nvPr/>
        </p:nvSpPr>
        <p:spPr>
          <a:xfrm rot="5400000">
            <a:off x="819537" y="1957953"/>
            <a:ext cx="707886" cy="670560"/>
          </a:xfrm>
          <a:prstGeom prst="triangle">
            <a:avLst/>
          </a:prstGeom>
          <a:solidFill>
            <a:srgbClr val="AD25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4E903A-092A-40FE-8130-F0C9A7349A8E}"/>
              </a:ext>
            </a:extLst>
          </p:cNvPr>
          <p:cNvSpPr txBox="1"/>
          <p:nvPr/>
        </p:nvSpPr>
        <p:spPr>
          <a:xfrm>
            <a:off x="1684020" y="1939290"/>
            <a:ext cx="9944100" cy="707886"/>
          </a:xfrm>
          <a:prstGeom prst="rect">
            <a:avLst/>
          </a:prstGeom>
          <a:noFill/>
        </p:spPr>
        <p:txBody>
          <a:bodyPr wrap="square" rtlCol="0">
            <a:spAutoFit/>
          </a:bodyPr>
          <a:lstStyle/>
          <a:p>
            <a:r>
              <a:rPr lang="es-ES" sz="4000" dirty="0"/>
              <a:t>INTRODUCTION AND RELATED WORK</a:t>
            </a:r>
            <a:endParaRPr lang="en-US" sz="4000" dirty="0"/>
          </a:p>
        </p:txBody>
      </p:sp>
      <p:sp>
        <p:nvSpPr>
          <p:cNvPr id="6" name="Isosceles Triangle 5">
            <a:extLst>
              <a:ext uri="{FF2B5EF4-FFF2-40B4-BE49-F238E27FC236}">
                <a16:creationId xmlns:a16="http://schemas.microsoft.com/office/drawing/2014/main" id="{0CD8C26F-0264-4A0A-B1F3-035278774228}"/>
              </a:ext>
            </a:extLst>
          </p:cNvPr>
          <p:cNvSpPr/>
          <p:nvPr/>
        </p:nvSpPr>
        <p:spPr>
          <a:xfrm rot="5400000">
            <a:off x="1665357" y="2803773"/>
            <a:ext cx="707886" cy="670560"/>
          </a:xfrm>
          <a:prstGeom prst="triangle">
            <a:avLst/>
          </a:prstGeom>
          <a:solidFill>
            <a:srgbClr val="AD25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A447C7-3A5B-4258-866F-0629BA7490D9}"/>
              </a:ext>
            </a:extLst>
          </p:cNvPr>
          <p:cNvSpPr txBox="1"/>
          <p:nvPr/>
        </p:nvSpPr>
        <p:spPr>
          <a:xfrm>
            <a:off x="2529840" y="2785110"/>
            <a:ext cx="9159240" cy="707886"/>
          </a:xfrm>
          <a:prstGeom prst="rect">
            <a:avLst/>
          </a:prstGeom>
          <a:noFill/>
        </p:spPr>
        <p:txBody>
          <a:bodyPr wrap="square" rtlCol="0">
            <a:spAutoFit/>
          </a:bodyPr>
          <a:lstStyle/>
          <a:p>
            <a:r>
              <a:rPr lang="es-ES" sz="4000" dirty="0"/>
              <a:t>SEMANTIC SEGMENTATION ALGORITHMS </a:t>
            </a:r>
            <a:endParaRPr lang="en-US" sz="4000" dirty="0"/>
          </a:p>
        </p:txBody>
      </p:sp>
      <p:sp>
        <p:nvSpPr>
          <p:cNvPr id="12" name="Isosceles Triangle 11">
            <a:extLst>
              <a:ext uri="{FF2B5EF4-FFF2-40B4-BE49-F238E27FC236}">
                <a16:creationId xmlns:a16="http://schemas.microsoft.com/office/drawing/2014/main" id="{F3BE85FE-11B8-4C1D-AFB6-D236917D18B2}"/>
              </a:ext>
            </a:extLst>
          </p:cNvPr>
          <p:cNvSpPr/>
          <p:nvPr/>
        </p:nvSpPr>
        <p:spPr>
          <a:xfrm rot="5400000">
            <a:off x="2511177" y="3649593"/>
            <a:ext cx="707886" cy="670560"/>
          </a:xfrm>
          <a:prstGeom prst="triangle">
            <a:avLst/>
          </a:prstGeom>
          <a:solidFill>
            <a:srgbClr val="AD25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2DD3105-A4A9-404D-89BE-975E0762FB9B}"/>
              </a:ext>
            </a:extLst>
          </p:cNvPr>
          <p:cNvSpPr txBox="1"/>
          <p:nvPr/>
        </p:nvSpPr>
        <p:spPr>
          <a:xfrm>
            <a:off x="3375660" y="3630930"/>
            <a:ext cx="4511040" cy="707886"/>
          </a:xfrm>
          <a:prstGeom prst="rect">
            <a:avLst/>
          </a:prstGeom>
          <a:noFill/>
        </p:spPr>
        <p:txBody>
          <a:bodyPr wrap="square" rtlCol="0">
            <a:spAutoFit/>
          </a:bodyPr>
          <a:lstStyle/>
          <a:p>
            <a:r>
              <a:rPr lang="es-ES" sz="4000" dirty="0"/>
              <a:t>DATASET</a:t>
            </a:r>
            <a:endParaRPr lang="en-US" sz="4000" dirty="0"/>
          </a:p>
        </p:txBody>
      </p:sp>
      <p:sp>
        <p:nvSpPr>
          <p:cNvPr id="16" name="Isosceles Triangle 15">
            <a:extLst>
              <a:ext uri="{FF2B5EF4-FFF2-40B4-BE49-F238E27FC236}">
                <a16:creationId xmlns:a16="http://schemas.microsoft.com/office/drawing/2014/main" id="{C1391DD3-2488-4567-9E34-BC5E7275E79D}"/>
              </a:ext>
            </a:extLst>
          </p:cNvPr>
          <p:cNvSpPr/>
          <p:nvPr/>
        </p:nvSpPr>
        <p:spPr>
          <a:xfrm rot="5400000">
            <a:off x="3356997" y="4495413"/>
            <a:ext cx="707886" cy="670560"/>
          </a:xfrm>
          <a:prstGeom prst="triangle">
            <a:avLst/>
          </a:prstGeom>
          <a:solidFill>
            <a:srgbClr val="AD25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D1FBA07-5CDE-4D0D-9854-852DCD5FFF11}"/>
              </a:ext>
            </a:extLst>
          </p:cNvPr>
          <p:cNvSpPr txBox="1"/>
          <p:nvPr/>
        </p:nvSpPr>
        <p:spPr>
          <a:xfrm>
            <a:off x="4221480" y="4476750"/>
            <a:ext cx="4511040" cy="707886"/>
          </a:xfrm>
          <a:prstGeom prst="rect">
            <a:avLst/>
          </a:prstGeom>
          <a:noFill/>
        </p:spPr>
        <p:txBody>
          <a:bodyPr wrap="square" rtlCol="0">
            <a:spAutoFit/>
          </a:bodyPr>
          <a:lstStyle/>
          <a:p>
            <a:r>
              <a:rPr lang="es-ES" sz="4000" dirty="0"/>
              <a:t>EXPERIMENTS</a:t>
            </a:r>
            <a:endParaRPr lang="en-US" sz="4000" dirty="0"/>
          </a:p>
        </p:txBody>
      </p:sp>
      <p:sp>
        <p:nvSpPr>
          <p:cNvPr id="20" name="Isosceles Triangle 19">
            <a:extLst>
              <a:ext uri="{FF2B5EF4-FFF2-40B4-BE49-F238E27FC236}">
                <a16:creationId xmlns:a16="http://schemas.microsoft.com/office/drawing/2014/main" id="{AE757354-13E0-4DF5-B6BB-8603C5488072}"/>
              </a:ext>
            </a:extLst>
          </p:cNvPr>
          <p:cNvSpPr/>
          <p:nvPr/>
        </p:nvSpPr>
        <p:spPr>
          <a:xfrm rot="5400000">
            <a:off x="4202817" y="5341233"/>
            <a:ext cx="707886" cy="670560"/>
          </a:xfrm>
          <a:prstGeom prst="triangle">
            <a:avLst/>
          </a:prstGeom>
          <a:solidFill>
            <a:srgbClr val="AD25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867299-C575-4983-931A-22EADE2EF061}"/>
              </a:ext>
            </a:extLst>
          </p:cNvPr>
          <p:cNvSpPr txBox="1"/>
          <p:nvPr/>
        </p:nvSpPr>
        <p:spPr>
          <a:xfrm>
            <a:off x="5067300" y="5322570"/>
            <a:ext cx="7322820" cy="707886"/>
          </a:xfrm>
          <a:prstGeom prst="rect">
            <a:avLst/>
          </a:prstGeom>
          <a:noFill/>
        </p:spPr>
        <p:txBody>
          <a:bodyPr wrap="square" rtlCol="0">
            <a:spAutoFit/>
          </a:bodyPr>
          <a:lstStyle/>
          <a:p>
            <a:r>
              <a:rPr lang="es-ES" sz="4000" dirty="0"/>
              <a:t>CONCLUSIONS</a:t>
            </a:r>
            <a:endParaRPr lang="en-US" sz="4000" dirty="0"/>
          </a:p>
        </p:txBody>
      </p:sp>
      <p:pic>
        <p:nvPicPr>
          <p:cNvPr id="26" name="Picture 25">
            <a:extLst>
              <a:ext uri="{FF2B5EF4-FFF2-40B4-BE49-F238E27FC236}">
                <a16:creationId xmlns:a16="http://schemas.microsoft.com/office/drawing/2014/main" id="{EEDE667E-6D15-48BF-BC08-271AC8C1074E}"/>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Marker/>
                    </a14:imgEffect>
                    <a14:imgEffect>
                      <a14:sharpenSoften amount="-60000"/>
                    </a14:imgEffect>
                    <a14:imgEffect>
                      <a14:colorTemperature colorTemp="8049"/>
                    </a14:imgEffect>
                    <a14:imgEffect>
                      <a14:saturation sat="75000"/>
                    </a14:imgEffect>
                    <a14:imgEffect>
                      <a14:brightnessContrast bright="26000" contrast="-37000"/>
                    </a14:imgEffect>
                  </a14:imgLayer>
                </a14:imgProps>
              </a:ext>
              <a:ext uri="{28A0092B-C50C-407E-A947-70E740481C1C}">
                <a14:useLocalDpi xmlns:a14="http://schemas.microsoft.com/office/drawing/2010/main" val="0"/>
              </a:ext>
            </a:extLst>
          </a:blip>
          <a:srcRect b="16149"/>
          <a:stretch/>
        </p:blipFill>
        <p:spPr>
          <a:xfrm>
            <a:off x="0" y="0"/>
            <a:ext cx="12192000" cy="1524000"/>
          </a:xfrm>
          <a:prstGeom prst="rect">
            <a:avLst/>
          </a:prstGeom>
        </p:spPr>
      </p:pic>
    </p:spTree>
    <p:extLst>
      <p:ext uri="{BB962C8B-B14F-4D97-AF65-F5344CB8AC3E}">
        <p14:creationId xmlns:p14="http://schemas.microsoft.com/office/powerpoint/2010/main" val="5161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INTRODUCTION</a:t>
            </a:r>
            <a:endParaRPr lang="en-US" sz="4800" b="1" dirty="0"/>
          </a:p>
        </p:txBody>
      </p:sp>
      <p:pic>
        <p:nvPicPr>
          <p:cNvPr id="15" name="Picture 14">
            <a:extLst>
              <a:ext uri="{FF2B5EF4-FFF2-40B4-BE49-F238E27FC236}">
                <a16:creationId xmlns:a16="http://schemas.microsoft.com/office/drawing/2014/main" id="{C330633B-6AE5-4B1F-A9D9-E8B1B317E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882" y="1936529"/>
            <a:ext cx="4547679" cy="4610189"/>
          </a:xfrm>
          <a:prstGeom prst="rect">
            <a:avLst/>
          </a:prstGeom>
        </p:spPr>
      </p:pic>
      <p:pic>
        <p:nvPicPr>
          <p:cNvPr id="17" name="Picture 16">
            <a:extLst>
              <a:ext uri="{FF2B5EF4-FFF2-40B4-BE49-F238E27FC236}">
                <a16:creationId xmlns:a16="http://schemas.microsoft.com/office/drawing/2014/main" id="{809C6039-58A7-4F8F-B4C8-CB0E0BB4B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512" y="4341788"/>
            <a:ext cx="3311752" cy="2204930"/>
          </a:xfrm>
          <a:prstGeom prst="rect">
            <a:avLst/>
          </a:prstGeom>
        </p:spPr>
      </p:pic>
      <p:grpSp>
        <p:nvGrpSpPr>
          <p:cNvPr id="27" name="Group 26">
            <a:extLst>
              <a:ext uri="{FF2B5EF4-FFF2-40B4-BE49-F238E27FC236}">
                <a16:creationId xmlns:a16="http://schemas.microsoft.com/office/drawing/2014/main" id="{6F786E80-ED9E-4856-88BB-1FBAC4E28D66}"/>
              </a:ext>
            </a:extLst>
          </p:cNvPr>
          <p:cNvGrpSpPr/>
          <p:nvPr/>
        </p:nvGrpSpPr>
        <p:grpSpPr>
          <a:xfrm>
            <a:off x="289975" y="2558696"/>
            <a:ext cx="3413963" cy="3465081"/>
            <a:chOff x="220777" y="3067291"/>
            <a:chExt cx="3413963" cy="3465081"/>
          </a:xfrm>
        </p:grpSpPr>
        <p:sp>
          <p:nvSpPr>
            <p:cNvPr id="21" name="Rectangle 20">
              <a:extLst>
                <a:ext uri="{FF2B5EF4-FFF2-40B4-BE49-F238E27FC236}">
                  <a16:creationId xmlns:a16="http://schemas.microsoft.com/office/drawing/2014/main" id="{0FE8DBF2-D69B-49D0-ABEE-03A78DDC6068}"/>
                </a:ext>
              </a:extLst>
            </p:cNvPr>
            <p:cNvSpPr/>
            <p:nvPr/>
          </p:nvSpPr>
          <p:spPr>
            <a:xfrm>
              <a:off x="220777" y="3067291"/>
              <a:ext cx="3349922" cy="3465081"/>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942C3ED-0DC3-4827-A528-90FC012A1980}"/>
                </a:ext>
              </a:extLst>
            </p:cNvPr>
            <p:cNvSpPr txBox="1"/>
            <p:nvPr/>
          </p:nvSpPr>
          <p:spPr>
            <a:xfrm>
              <a:off x="603441" y="3375660"/>
              <a:ext cx="3031299" cy="830997"/>
            </a:xfrm>
            <a:prstGeom prst="rect">
              <a:avLst/>
            </a:prstGeom>
            <a:noFill/>
          </p:spPr>
          <p:txBody>
            <a:bodyPr wrap="square" rtlCol="0">
              <a:spAutoFit/>
            </a:bodyPr>
            <a:lstStyle/>
            <a:p>
              <a:r>
                <a:rPr lang="es-ES" sz="2400" dirty="0" err="1">
                  <a:solidFill>
                    <a:schemeClr val="bg1"/>
                  </a:solidFill>
                </a:rPr>
                <a:t>Floods</a:t>
              </a:r>
              <a:r>
                <a:rPr lang="es-ES" sz="2400" dirty="0">
                  <a:solidFill>
                    <a:schemeClr val="bg1"/>
                  </a:solidFill>
                </a:rPr>
                <a:t> </a:t>
              </a:r>
              <a:r>
                <a:rPr lang="es-ES" sz="2400" dirty="0" err="1">
                  <a:solidFill>
                    <a:schemeClr val="bg1"/>
                  </a:solidFill>
                </a:rPr>
                <a:t>report</a:t>
              </a:r>
              <a:r>
                <a:rPr lang="es-ES" sz="2400" dirty="0">
                  <a:solidFill>
                    <a:schemeClr val="bg1"/>
                  </a:solidFill>
                </a:rPr>
                <a:t> anual </a:t>
              </a:r>
              <a:r>
                <a:rPr lang="es-ES" sz="2400" dirty="0" err="1">
                  <a:solidFill>
                    <a:schemeClr val="bg1"/>
                  </a:solidFill>
                </a:rPr>
                <a:t>economic</a:t>
              </a:r>
              <a:r>
                <a:rPr lang="es-ES" sz="2400" dirty="0">
                  <a:solidFill>
                    <a:schemeClr val="bg1"/>
                  </a:solidFill>
                </a:rPr>
                <a:t> </a:t>
              </a:r>
              <a:r>
                <a:rPr lang="es-ES" sz="2400" dirty="0" err="1">
                  <a:solidFill>
                    <a:schemeClr val="bg1"/>
                  </a:solidFill>
                </a:rPr>
                <a:t>losses</a:t>
              </a:r>
              <a:r>
                <a:rPr lang="es-ES" sz="2400" dirty="0">
                  <a:solidFill>
                    <a:schemeClr val="bg1"/>
                  </a:solidFill>
                </a:rPr>
                <a:t> </a:t>
              </a:r>
              <a:r>
                <a:rPr lang="es-ES" sz="2400" dirty="0" err="1">
                  <a:solidFill>
                    <a:schemeClr val="bg1"/>
                  </a:solidFill>
                </a:rPr>
                <a:t>of</a:t>
              </a:r>
              <a:r>
                <a:rPr lang="es-ES" sz="2400" dirty="0">
                  <a:solidFill>
                    <a:schemeClr val="bg1"/>
                  </a:solidFill>
                </a:rPr>
                <a:t> </a:t>
              </a:r>
              <a:endParaRPr lang="en-US" sz="2400" dirty="0">
                <a:solidFill>
                  <a:schemeClr val="bg1"/>
                </a:solidFill>
              </a:endParaRPr>
            </a:p>
          </p:txBody>
        </p:sp>
        <p:grpSp>
          <p:nvGrpSpPr>
            <p:cNvPr id="25" name="Group 24">
              <a:extLst>
                <a:ext uri="{FF2B5EF4-FFF2-40B4-BE49-F238E27FC236}">
                  <a16:creationId xmlns:a16="http://schemas.microsoft.com/office/drawing/2014/main" id="{636A0C67-34B0-48ED-94F4-4DEC70C080FD}"/>
                </a:ext>
              </a:extLst>
            </p:cNvPr>
            <p:cNvGrpSpPr/>
            <p:nvPr/>
          </p:nvGrpSpPr>
          <p:grpSpPr>
            <a:xfrm>
              <a:off x="527241" y="3993099"/>
              <a:ext cx="2899226" cy="2199160"/>
              <a:chOff x="367221" y="3977859"/>
              <a:chExt cx="2899226" cy="2199160"/>
            </a:xfrm>
          </p:grpSpPr>
          <p:pic>
            <p:nvPicPr>
              <p:cNvPr id="19" name="Picture 18">
                <a:extLst>
                  <a:ext uri="{FF2B5EF4-FFF2-40B4-BE49-F238E27FC236}">
                    <a16:creationId xmlns:a16="http://schemas.microsoft.com/office/drawing/2014/main" id="{575D3EC1-FC6B-4CD2-80FC-C6F3BA195650}"/>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1522" b="98261" l="2970" r="94389">
                            <a14:foregroundMark x1="6601" y1="33696" x2="14851" y2="38478"/>
                            <a14:foregroundMark x1="4290" y1="73261" x2="10231" y2="73696"/>
                            <a14:foregroundMark x1="42244" y1="98261" x2="43564" y2="85217"/>
                            <a14:foregroundMark x1="40924" y1="2609" x2="42244" y2="21304"/>
                            <a14:foregroundMark x1="55446" y1="1957" x2="58746" y2="1522"/>
                            <a14:foregroundMark x1="94389" y1="62609" x2="90099" y2="69783"/>
                          </a14:backgroundRemoval>
                        </a14:imgEffect>
                      </a14:imgLayer>
                    </a14:imgProps>
                  </a:ext>
                  <a:ext uri="{28A0092B-C50C-407E-A947-70E740481C1C}">
                    <a14:useLocalDpi xmlns:a14="http://schemas.microsoft.com/office/drawing/2010/main" val="0"/>
                  </a:ext>
                </a:extLst>
              </a:blip>
              <a:stretch>
                <a:fillRect/>
              </a:stretch>
            </p:blipFill>
            <p:spPr>
              <a:xfrm>
                <a:off x="367221" y="4206657"/>
                <a:ext cx="1217665" cy="1848600"/>
              </a:xfrm>
              <a:prstGeom prst="rect">
                <a:avLst/>
              </a:prstGeom>
            </p:spPr>
          </p:pic>
          <p:sp>
            <p:nvSpPr>
              <p:cNvPr id="23" name="Rectangle 22">
                <a:extLst>
                  <a:ext uri="{FF2B5EF4-FFF2-40B4-BE49-F238E27FC236}">
                    <a16:creationId xmlns:a16="http://schemas.microsoft.com/office/drawing/2014/main" id="{BBCD8DDD-AADC-48AE-AD31-0FB827C49505}"/>
                  </a:ext>
                </a:extLst>
              </p:cNvPr>
              <p:cNvSpPr/>
              <p:nvPr/>
            </p:nvSpPr>
            <p:spPr>
              <a:xfrm>
                <a:off x="1521753" y="3977859"/>
                <a:ext cx="1678666" cy="1862048"/>
              </a:xfrm>
              <a:prstGeom prst="rect">
                <a:avLst/>
              </a:prstGeom>
              <a:noFill/>
            </p:spPr>
            <p:txBody>
              <a:bodyPr wrap="none" lIns="91440" tIns="45720" rIns="91440" bIns="45720">
                <a:spAutoFit/>
              </a:bodyPr>
              <a:lstStyle/>
              <a:p>
                <a:pPr algn="ctr"/>
                <a:r>
                  <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96</a:t>
                </a:r>
              </a:p>
            </p:txBody>
          </p:sp>
          <p:sp>
            <p:nvSpPr>
              <p:cNvPr id="24" name="Rectangle 23">
                <a:extLst>
                  <a:ext uri="{FF2B5EF4-FFF2-40B4-BE49-F238E27FC236}">
                    <a16:creationId xmlns:a16="http://schemas.microsoft.com/office/drawing/2014/main" id="{1DD60CC0-89AA-48CE-8624-EC5DDB2ED75C}"/>
                  </a:ext>
                </a:extLst>
              </p:cNvPr>
              <p:cNvSpPr/>
              <p:nvPr/>
            </p:nvSpPr>
            <p:spPr>
              <a:xfrm>
                <a:off x="1488396" y="5346022"/>
                <a:ext cx="1778051"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billion</a:t>
                </a:r>
              </a:p>
            </p:txBody>
          </p:sp>
        </p:grpSp>
      </p:grpSp>
      <p:sp>
        <p:nvSpPr>
          <p:cNvPr id="26" name="Rectangle 25">
            <a:extLst>
              <a:ext uri="{FF2B5EF4-FFF2-40B4-BE49-F238E27FC236}">
                <a16:creationId xmlns:a16="http://schemas.microsoft.com/office/drawing/2014/main" id="{5A89333A-06A9-40E7-B1CD-AB82F27C17DF}"/>
              </a:ext>
            </a:extLst>
          </p:cNvPr>
          <p:cNvSpPr/>
          <p:nvPr/>
        </p:nvSpPr>
        <p:spPr>
          <a:xfrm>
            <a:off x="3646342" y="1859761"/>
            <a:ext cx="3349922" cy="2447891"/>
          </a:xfrm>
          <a:prstGeom prst="rect">
            <a:avLst/>
          </a:prstGeom>
          <a:solidFill>
            <a:srgbClr val="82A2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VIDEO CAMERAS FOR RIVER BED MONITORING</a:t>
            </a:r>
            <a:endParaRPr lang="en-US" sz="4000" b="1" dirty="0"/>
          </a:p>
        </p:txBody>
      </p:sp>
    </p:spTree>
    <p:extLst>
      <p:ext uri="{BB962C8B-B14F-4D97-AF65-F5344CB8AC3E}">
        <p14:creationId xmlns:p14="http://schemas.microsoft.com/office/powerpoint/2010/main" val="148907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INTRODUCTION</a:t>
            </a:r>
            <a:endParaRPr lang="en-US" sz="4800" b="1" dirty="0"/>
          </a:p>
        </p:txBody>
      </p:sp>
      <p:pic>
        <p:nvPicPr>
          <p:cNvPr id="15" name="Picture 14">
            <a:extLst>
              <a:ext uri="{FF2B5EF4-FFF2-40B4-BE49-F238E27FC236}">
                <a16:creationId xmlns:a16="http://schemas.microsoft.com/office/drawing/2014/main" id="{C330633B-6AE5-4B1F-A9D9-E8B1B317E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882" y="1936529"/>
            <a:ext cx="4547679" cy="4610189"/>
          </a:xfrm>
          <a:prstGeom prst="rect">
            <a:avLst/>
          </a:prstGeom>
        </p:spPr>
      </p:pic>
      <p:pic>
        <p:nvPicPr>
          <p:cNvPr id="17" name="Picture 16">
            <a:extLst>
              <a:ext uri="{FF2B5EF4-FFF2-40B4-BE49-F238E27FC236}">
                <a16:creationId xmlns:a16="http://schemas.microsoft.com/office/drawing/2014/main" id="{809C6039-58A7-4F8F-B4C8-CB0E0BB4B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512" y="4341788"/>
            <a:ext cx="3311752" cy="2204930"/>
          </a:xfrm>
          <a:prstGeom prst="rect">
            <a:avLst/>
          </a:prstGeom>
        </p:spPr>
      </p:pic>
      <p:grpSp>
        <p:nvGrpSpPr>
          <p:cNvPr id="27" name="Group 26">
            <a:extLst>
              <a:ext uri="{FF2B5EF4-FFF2-40B4-BE49-F238E27FC236}">
                <a16:creationId xmlns:a16="http://schemas.microsoft.com/office/drawing/2014/main" id="{6F786E80-ED9E-4856-88BB-1FBAC4E28D66}"/>
              </a:ext>
            </a:extLst>
          </p:cNvPr>
          <p:cNvGrpSpPr/>
          <p:nvPr/>
        </p:nvGrpSpPr>
        <p:grpSpPr>
          <a:xfrm>
            <a:off x="289975" y="2558696"/>
            <a:ext cx="3413963" cy="3465081"/>
            <a:chOff x="220777" y="3067291"/>
            <a:chExt cx="3413963" cy="3465081"/>
          </a:xfrm>
        </p:grpSpPr>
        <p:sp>
          <p:nvSpPr>
            <p:cNvPr id="21" name="Rectangle 20">
              <a:extLst>
                <a:ext uri="{FF2B5EF4-FFF2-40B4-BE49-F238E27FC236}">
                  <a16:creationId xmlns:a16="http://schemas.microsoft.com/office/drawing/2014/main" id="{0FE8DBF2-D69B-49D0-ABEE-03A78DDC6068}"/>
                </a:ext>
              </a:extLst>
            </p:cNvPr>
            <p:cNvSpPr/>
            <p:nvPr/>
          </p:nvSpPr>
          <p:spPr>
            <a:xfrm>
              <a:off x="220777" y="3067291"/>
              <a:ext cx="3349922" cy="3465081"/>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942C3ED-0DC3-4827-A528-90FC012A1980}"/>
                </a:ext>
              </a:extLst>
            </p:cNvPr>
            <p:cNvSpPr txBox="1"/>
            <p:nvPr/>
          </p:nvSpPr>
          <p:spPr>
            <a:xfrm>
              <a:off x="603441" y="3375660"/>
              <a:ext cx="3031299" cy="830997"/>
            </a:xfrm>
            <a:prstGeom prst="rect">
              <a:avLst/>
            </a:prstGeom>
            <a:noFill/>
          </p:spPr>
          <p:txBody>
            <a:bodyPr wrap="square" rtlCol="0">
              <a:spAutoFit/>
            </a:bodyPr>
            <a:lstStyle/>
            <a:p>
              <a:r>
                <a:rPr lang="es-ES" sz="2400" dirty="0" err="1">
                  <a:solidFill>
                    <a:schemeClr val="bg1"/>
                  </a:solidFill>
                </a:rPr>
                <a:t>Floods</a:t>
              </a:r>
              <a:r>
                <a:rPr lang="es-ES" sz="2400" dirty="0">
                  <a:solidFill>
                    <a:schemeClr val="bg1"/>
                  </a:solidFill>
                </a:rPr>
                <a:t> </a:t>
              </a:r>
              <a:r>
                <a:rPr lang="es-ES" sz="2400" dirty="0" err="1">
                  <a:solidFill>
                    <a:schemeClr val="bg1"/>
                  </a:solidFill>
                </a:rPr>
                <a:t>report</a:t>
              </a:r>
              <a:r>
                <a:rPr lang="es-ES" sz="2400" dirty="0">
                  <a:solidFill>
                    <a:schemeClr val="bg1"/>
                  </a:solidFill>
                </a:rPr>
                <a:t> anual </a:t>
              </a:r>
              <a:r>
                <a:rPr lang="es-ES" sz="2400" dirty="0" err="1">
                  <a:solidFill>
                    <a:schemeClr val="bg1"/>
                  </a:solidFill>
                </a:rPr>
                <a:t>economic</a:t>
              </a:r>
              <a:r>
                <a:rPr lang="es-ES" sz="2400" dirty="0">
                  <a:solidFill>
                    <a:schemeClr val="bg1"/>
                  </a:solidFill>
                </a:rPr>
                <a:t> </a:t>
              </a:r>
              <a:r>
                <a:rPr lang="es-ES" sz="2400" dirty="0" err="1">
                  <a:solidFill>
                    <a:schemeClr val="bg1"/>
                  </a:solidFill>
                </a:rPr>
                <a:t>losses</a:t>
              </a:r>
              <a:r>
                <a:rPr lang="es-ES" sz="2400" dirty="0">
                  <a:solidFill>
                    <a:schemeClr val="bg1"/>
                  </a:solidFill>
                </a:rPr>
                <a:t> </a:t>
              </a:r>
              <a:r>
                <a:rPr lang="es-ES" sz="2400" dirty="0" err="1">
                  <a:solidFill>
                    <a:schemeClr val="bg1"/>
                  </a:solidFill>
                </a:rPr>
                <a:t>of</a:t>
              </a:r>
              <a:r>
                <a:rPr lang="es-ES" sz="2400" dirty="0">
                  <a:solidFill>
                    <a:schemeClr val="bg1"/>
                  </a:solidFill>
                </a:rPr>
                <a:t> </a:t>
              </a:r>
              <a:endParaRPr lang="en-US" sz="2400" dirty="0">
                <a:solidFill>
                  <a:schemeClr val="bg1"/>
                </a:solidFill>
              </a:endParaRPr>
            </a:p>
          </p:txBody>
        </p:sp>
        <p:grpSp>
          <p:nvGrpSpPr>
            <p:cNvPr id="25" name="Group 24">
              <a:extLst>
                <a:ext uri="{FF2B5EF4-FFF2-40B4-BE49-F238E27FC236}">
                  <a16:creationId xmlns:a16="http://schemas.microsoft.com/office/drawing/2014/main" id="{636A0C67-34B0-48ED-94F4-4DEC70C080FD}"/>
                </a:ext>
              </a:extLst>
            </p:cNvPr>
            <p:cNvGrpSpPr/>
            <p:nvPr/>
          </p:nvGrpSpPr>
          <p:grpSpPr>
            <a:xfrm>
              <a:off x="527241" y="3993099"/>
              <a:ext cx="2899226" cy="2199160"/>
              <a:chOff x="367221" y="3977859"/>
              <a:chExt cx="2899226" cy="2199160"/>
            </a:xfrm>
          </p:grpSpPr>
          <p:pic>
            <p:nvPicPr>
              <p:cNvPr id="19" name="Picture 18">
                <a:extLst>
                  <a:ext uri="{FF2B5EF4-FFF2-40B4-BE49-F238E27FC236}">
                    <a16:creationId xmlns:a16="http://schemas.microsoft.com/office/drawing/2014/main" id="{575D3EC1-FC6B-4CD2-80FC-C6F3BA195650}"/>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1522" b="98261" l="2970" r="94389">
                            <a14:foregroundMark x1="6601" y1="33696" x2="14851" y2="38478"/>
                            <a14:foregroundMark x1="4290" y1="73261" x2="10231" y2="73696"/>
                            <a14:foregroundMark x1="42244" y1="98261" x2="43564" y2="85217"/>
                            <a14:foregroundMark x1="40924" y1="2609" x2="42244" y2="21304"/>
                            <a14:foregroundMark x1="55446" y1="1957" x2="58746" y2="1522"/>
                            <a14:foregroundMark x1="94389" y1="62609" x2="90099" y2="69783"/>
                          </a14:backgroundRemoval>
                        </a14:imgEffect>
                      </a14:imgLayer>
                    </a14:imgProps>
                  </a:ext>
                  <a:ext uri="{28A0092B-C50C-407E-A947-70E740481C1C}">
                    <a14:useLocalDpi xmlns:a14="http://schemas.microsoft.com/office/drawing/2010/main" val="0"/>
                  </a:ext>
                </a:extLst>
              </a:blip>
              <a:stretch>
                <a:fillRect/>
              </a:stretch>
            </p:blipFill>
            <p:spPr>
              <a:xfrm>
                <a:off x="367221" y="4206657"/>
                <a:ext cx="1217665" cy="1848600"/>
              </a:xfrm>
              <a:prstGeom prst="rect">
                <a:avLst/>
              </a:prstGeom>
            </p:spPr>
          </p:pic>
          <p:sp>
            <p:nvSpPr>
              <p:cNvPr id="23" name="Rectangle 22">
                <a:extLst>
                  <a:ext uri="{FF2B5EF4-FFF2-40B4-BE49-F238E27FC236}">
                    <a16:creationId xmlns:a16="http://schemas.microsoft.com/office/drawing/2014/main" id="{BBCD8DDD-AADC-48AE-AD31-0FB827C49505}"/>
                  </a:ext>
                </a:extLst>
              </p:cNvPr>
              <p:cNvSpPr/>
              <p:nvPr/>
            </p:nvSpPr>
            <p:spPr>
              <a:xfrm>
                <a:off x="1521753" y="3977859"/>
                <a:ext cx="1678666" cy="1862048"/>
              </a:xfrm>
              <a:prstGeom prst="rect">
                <a:avLst/>
              </a:prstGeom>
              <a:noFill/>
            </p:spPr>
            <p:txBody>
              <a:bodyPr wrap="none" lIns="91440" tIns="45720" rIns="91440" bIns="45720">
                <a:spAutoFit/>
              </a:bodyPr>
              <a:lstStyle/>
              <a:p>
                <a:pPr algn="ctr"/>
                <a:r>
                  <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96</a:t>
                </a:r>
              </a:p>
            </p:txBody>
          </p:sp>
          <p:sp>
            <p:nvSpPr>
              <p:cNvPr id="24" name="Rectangle 23">
                <a:extLst>
                  <a:ext uri="{FF2B5EF4-FFF2-40B4-BE49-F238E27FC236}">
                    <a16:creationId xmlns:a16="http://schemas.microsoft.com/office/drawing/2014/main" id="{1DD60CC0-89AA-48CE-8624-EC5DDB2ED75C}"/>
                  </a:ext>
                </a:extLst>
              </p:cNvPr>
              <p:cNvSpPr/>
              <p:nvPr/>
            </p:nvSpPr>
            <p:spPr>
              <a:xfrm>
                <a:off x="1488396" y="5346022"/>
                <a:ext cx="1778051"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billion</a:t>
                </a:r>
              </a:p>
            </p:txBody>
          </p:sp>
        </p:grpSp>
      </p:grpSp>
      <p:sp>
        <p:nvSpPr>
          <p:cNvPr id="26" name="Rectangle 25">
            <a:extLst>
              <a:ext uri="{FF2B5EF4-FFF2-40B4-BE49-F238E27FC236}">
                <a16:creationId xmlns:a16="http://schemas.microsoft.com/office/drawing/2014/main" id="{5A89333A-06A9-40E7-B1CD-AB82F27C17DF}"/>
              </a:ext>
            </a:extLst>
          </p:cNvPr>
          <p:cNvSpPr/>
          <p:nvPr/>
        </p:nvSpPr>
        <p:spPr>
          <a:xfrm>
            <a:off x="3646342" y="1859761"/>
            <a:ext cx="3349922" cy="2447891"/>
          </a:xfrm>
          <a:prstGeom prst="rect">
            <a:avLst/>
          </a:prstGeom>
          <a:solidFill>
            <a:srgbClr val="82A2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VIDEO CAMERAS FOR RIVER BED MONITORING</a:t>
            </a:r>
            <a:endParaRPr lang="en-US" sz="4000" b="1" dirty="0"/>
          </a:p>
        </p:txBody>
      </p:sp>
      <p:pic>
        <p:nvPicPr>
          <p:cNvPr id="29" name="Picture 28">
            <a:extLst>
              <a:ext uri="{FF2B5EF4-FFF2-40B4-BE49-F238E27FC236}">
                <a16:creationId xmlns:a16="http://schemas.microsoft.com/office/drawing/2014/main" id="{E7C0DE50-E5F8-4D2B-8E95-FE7C6E477D51}"/>
              </a:ext>
            </a:extLst>
          </p:cNvPr>
          <p:cNvPicPr>
            <a:picLocks noChangeAspect="1"/>
          </p:cNvPicPr>
          <p:nvPr/>
        </p:nvPicPr>
        <p:blipFill>
          <a:blip r:embed="rId7"/>
          <a:stretch>
            <a:fillRect/>
          </a:stretch>
        </p:blipFill>
        <p:spPr>
          <a:xfrm>
            <a:off x="7111923" y="1946143"/>
            <a:ext cx="4524375" cy="4600575"/>
          </a:xfrm>
          <a:prstGeom prst="rect">
            <a:avLst/>
          </a:prstGeom>
        </p:spPr>
      </p:pic>
    </p:spTree>
    <p:extLst>
      <p:ext uri="{BB962C8B-B14F-4D97-AF65-F5344CB8AC3E}">
        <p14:creationId xmlns:p14="http://schemas.microsoft.com/office/powerpoint/2010/main" val="397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RELATED WORK</a:t>
            </a:r>
            <a:endParaRPr lang="en-US" sz="4800" b="1" dirty="0"/>
          </a:p>
        </p:txBody>
      </p:sp>
      <p:pic>
        <p:nvPicPr>
          <p:cNvPr id="2" name="Picture 1">
            <a:extLst>
              <a:ext uri="{FF2B5EF4-FFF2-40B4-BE49-F238E27FC236}">
                <a16:creationId xmlns:a16="http://schemas.microsoft.com/office/drawing/2014/main" id="{F97FD9A6-D505-4B5B-8875-D65860A253A9}"/>
              </a:ext>
            </a:extLst>
          </p:cNvPr>
          <p:cNvPicPr>
            <a:picLocks noChangeAspect="1"/>
          </p:cNvPicPr>
          <p:nvPr/>
        </p:nvPicPr>
        <p:blipFill>
          <a:blip r:embed="rId3"/>
          <a:stretch>
            <a:fillRect/>
          </a:stretch>
        </p:blipFill>
        <p:spPr>
          <a:xfrm>
            <a:off x="8734180" y="1996439"/>
            <a:ext cx="2854379" cy="4493087"/>
          </a:xfrm>
          <a:prstGeom prst="rect">
            <a:avLst/>
          </a:prstGeom>
        </p:spPr>
      </p:pic>
      <p:sp>
        <p:nvSpPr>
          <p:cNvPr id="16" name="Rectangle 15">
            <a:extLst>
              <a:ext uri="{FF2B5EF4-FFF2-40B4-BE49-F238E27FC236}">
                <a16:creationId xmlns:a16="http://schemas.microsoft.com/office/drawing/2014/main" id="{99DE5B2F-4B54-4FA8-87CC-ED2480DCBBE3}"/>
              </a:ext>
            </a:extLst>
          </p:cNvPr>
          <p:cNvSpPr/>
          <p:nvPr/>
        </p:nvSpPr>
        <p:spPr>
          <a:xfrm>
            <a:off x="784860" y="1996440"/>
            <a:ext cx="3726180" cy="4397827"/>
          </a:xfrm>
          <a:prstGeom prst="rect">
            <a:avLst/>
          </a:prstGeom>
          <a:solidFill>
            <a:srgbClr val="247C8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Early</a:t>
            </a:r>
            <a:r>
              <a:rPr lang="es-ES" sz="2400" dirty="0"/>
              <a:t> </a:t>
            </a:r>
            <a:r>
              <a:rPr lang="es-ES" sz="2400" dirty="0" err="1"/>
              <a:t>water</a:t>
            </a:r>
            <a:r>
              <a:rPr lang="es-ES" sz="2400" dirty="0"/>
              <a:t> </a:t>
            </a:r>
            <a:r>
              <a:rPr lang="es-ES" sz="2400" dirty="0" err="1"/>
              <a:t>detection</a:t>
            </a:r>
            <a:r>
              <a:rPr lang="es-ES" sz="2400" dirty="0"/>
              <a:t> </a:t>
            </a:r>
            <a:r>
              <a:rPr lang="es-ES" sz="2400" dirty="0" err="1"/>
              <a:t>algorithms</a:t>
            </a:r>
            <a:r>
              <a:rPr lang="es-ES" sz="2400" dirty="0"/>
              <a:t>:</a:t>
            </a:r>
          </a:p>
          <a:p>
            <a:pPr marL="285750" indent="-285750">
              <a:buFont typeface="Arial" panose="020B0604020202020204" pitchFamily="34" charset="0"/>
              <a:buChar char="•"/>
            </a:pPr>
            <a:r>
              <a:rPr lang="es-ES" sz="2400" dirty="0" err="1"/>
              <a:t>Morphological</a:t>
            </a:r>
            <a:r>
              <a:rPr lang="es-ES" sz="2400" dirty="0"/>
              <a:t> </a:t>
            </a:r>
            <a:r>
              <a:rPr lang="es-ES" sz="2400" dirty="0" err="1"/>
              <a:t>operations</a:t>
            </a:r>
            <a:endParaRPr lang="es-ES" sz="2400" dirty="0"/>
          </a:p>
          <a:p>
            <a:pPr marL="285750" indent="-285750">
              <a:buFont typeface="Arial" panose="020B0604020202020204" pitchFamily="34" charset="0"/>
              <a:buChar char="•"/>
            </a:pPr>
            <a:r>
              <a:rPr lang="es-ES" sz="2400" dirty="0"/>
              <a:t>Color </a:t>
            </a:r>
            <a:r>
              <a:rPr lang="es-ES" sz="2400" dirty="0" err="1"/>
              <a:t>probability</a:t>
            </a:r>
            <a:endParaRPr lang="es-ES" sz="2400" dirty="0"/>
          </a:p>
          <a:p>
            <a:pPr marL="285750" indent="-285750">
              <a:buFont typeface="Arial" panose="020B0604020202020204" pitchFamily="34" charset="0"/>
              <a:buChar char="•"/>
            </a:pPr>
            <a:r>
              <a:rPr lang="es-ES" sz="2400" dirty="0"/>
              <a:t>Light</a:t>
            </a:r>
          </a:p>
          <a:p>
            <a:pPr marL="285750" indent="-285750">
              <a:buFont typeface="Arial" panose="020B0604020202020204" pitchFamily="34" charset="0"/>
              <a:buChar char="•"/>
            </a:pPr>
            <a:r>
              <a:rPr lang="es-ES" sz="2400" dirty="0" err="1"/>
              <a:t>Texture</a:t>
            </a:r>
            <a:endParaRPr lang="es-ES" sz="2400" dirty="0"/>
          </a:p>
          <a:p>
            <a:pPr marL="285750" indent="-285750">
              <a:buFont typeface="Arial" panose="020B0604020202020204" pitchFamily="34" charset="0"/>
              <a:buChar char="•"/>
            </a:pPr>
            <a:r>
              <a:rPr lang="es-ES" sz="2400" dirty="0"/>
              <a:t>Color </a:t>
            </a:r>
            <a:r>
              <a:rPr lang="es-ES" sz="2400" dirty="0" err="1"/>
              <a:t>features</a:t>
            </a:r>
            <a:endParaRPr lang="es-ES" sz="2400" dirty="0"/>
          </a:p>
          <a:p>
            <a:pPr marL="285750" indent="-285750">
              <a:buFont typeface="Arial" panose="020B0604020202020204" pitchFamily="34" charset="0"/>
              <a:buChar char="•"/>
            </a:pPr>
            <a:r>
              <a:rPr lang="es-ES" sz="2400" dirty="0" err="1"/>
              <a:t>Clustering</a:t>
            </a:r>
            <a:r>
              <a:rPr lang="es-ES" sz="2400" dirty="0"/>
              <a:t> and </a:t>
            </a:r>
            <a:r>
              <a:rPr lang="es-ES" sz="2400" dirty="0" err="1"/>
              <a:t>classification</a:t>
            </a:r>
            <a:r>
              <a:rPr lang="es-ES" sz="2400" dirty="0"/>
              <a:t> </a:t>
            </a:r>
            <a:r>
              <a:rPr lang="es-ES" sz="2400" dirty="0" err="1"/>
              <a:t>algorithms</a:t>
            </a:r>
            <a:endParaRPr lang="en-US" sz="2400" dirty="0"/>
          </a:p>
        </p:txBody>
      </p:sp>
      <p:sp>
        <p:nvSpPr>
          <p:cNvPr id="20" name="Rectangle 19">
            <a:extLst>
              <a:ext uri="{FF2B5EF4-FFF2-40B4-BE49-F238E27FC236}">
                <a16:creationId xmlns:a16="http://schemas.microsoft.com/office/drawing/2014/main" id="{28EF616D-0D6F-4955-8AB6-E5DAFAEED43A}"/>
              </a:ext>
            </a:extLst>
          </p:cNvPr>
          <p:cNvSpPr/>
          <p:nvPr/>
        </p:nvSpPr>
        <p:spPr>
          <a:xfrm>
            <a:off x="4702370" y="1996440"/>
            <a:ext cx="3726180" cy="43434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Drawbacks</a:t>
            </a:r>
            <a:r>
              <a:rPr lang="es-ES" sz="2400" dirty="0"/>
              <a:t> </a:t>
            </a:r>
            <a:r>
              <a:rPr lang="es-ES" sz="2400" dirty="0" err="1"/>
              <a:t>of</a:t>
            </a:r>
            <a:r>
              <a:rPr lang="es-ES" sz="2400" dirty="0"/>
              <a:t> </a:t>
            </a:r>
            <a:r>
              <a:rPr lang="es-ES" sz="2400" dirty="0" err="1"/>
              <a:t>early</a:t>
            </a:r>
            <a:r>
              <a:rPr lang="es-ES" sz="2400" dirty="0"/>
              <a:t> </a:t>
            </a:r>
            <a:r>
              <a:rPr lang="es-ES" sz="2400" dirty="0" err="1"/>
              <a:t>water</a:t>
            </a:r>
            <a:r>
              <a:rPr lang="es-ES" sz="2400" dirty="0"/>
              <a:t> </a:t>
            </a:r>
            <a:r>
              <a:rPr lang="es-ES" sz="2400" dirty="0" err="1"/>
              <a:t>detection</a:t>
            </a:r>
            <a:r>
              <a:rPr lang="es-ES" sz="2400" dirty="0"/>
              <a:t> </a:t>
            </a:r>
            <a:r>
              <a:rPr lang="es-ES" sz="2400" dirty="0" err="1"/>
              <a:t>algorithms</a:t>
            </a:r>
            <a:r>
              <a:rPr lang="es-ES" sz="2400" dirty="0"/>
              <a:t>:</a:t>
            </a:r>
          </a:p>
          <a:p>
            <a:pPr marL="285750" indent="-285750">
              <a:buFont typeface="Arial" panose="020B0604020202020204" pitchFamily="34" charset="0"/>
              <a:buChar char="•"/>
            </a:pPr>
            <a:r>
              <a:rPr lang="es-ES" sz="2400" dirty="0"/>
              <a:t>Hand-</a:t>
            </a:r>
            <a:r>
              <a:rPr lang="es-ES" sz="2400" dirty="0" err="1"/>
              <a:t>crafted</a:t>
            </a:r>
            <a:r>
              <a:rPr lang="es-ES" sz="2400" dirty="0"/>
              <a:t> </a:t>
            </a:r>
            <a:r>
              <a:rPr lang="es-ES" sz="2400" dirty="0" err="1"/>
              <a:t>features</a:t>
            </a:r>
            <a:endParaRPr lang="es-ES" sz="2400" dirty="0"/>
          </a:p>
          <a:p>
            <a:pPr marL="285750" indent="-285750">
              <a:buFont typeface="Arial" panose="020B0604020202020204" pitchFamily="34" charset="0"/>
              <a:buChar char="•"/>
            </a:pPr>
            <a:r>
              <a:rPr lang="es-ES" sz="2400" dirty="0" err="1"/>
              <a:t>Dependent</a:t>
            </a:r>
            <a:r>
              <a:rPr lang="es-ES" sz="2400" dirty="0"/>
              <a:t> </a:t>
            </a:r>
            <a:r>
              <a:rPr lang="es-ES" sz="2400" dirty="0" err="1"/>
              <a:t>on</a:t>
            </a:r>
            <a:r>
              <a:rPr lang="es-ES" sz="2400" dirty="0"/>
              <a:t> </a:t>
            </a:r>
            <a:r>
              <a:rPr lang="es-ES" sz="2400" dirty="0" err="1"/>
              <a:t>image</a:t>
            </a:r>
            <a:r>
              <a:rPr lang="es-ES" sz="2400" dirty="0"/>
              <a:t> </a:t>
            </a:r>
            <a:r>
              <a:rPr lang="es-ES" sz="2400" dirty="0" err="1"/>
              <a:t>characteristics</a:t>
            </a:r>
            <a:r>
              <a:rPr lang="es-ES" sz="2400" dirty="0"/>
              <a:t> (</a:t>
            </a:r>
            <a:r>
              <a:rPr lang="es-ES" sz="2400" dirty="0" err="1"/>
              <a:t>lighting</a:t>
            </a:r>
            <a:r>
              <a:rPr lang="es-ES" sz="2400" dirty="0"/>
              <a:t> </a:t>
            </a:r>
            <a:r>
              <a:rPr lang="es-ES" sz="2400" dirty="0" err="1"/>
              <a:t>conditions</a:t>
            </a:r>
            <a:r>
              <a:rPr lang="es-ES" sz="2400" dirty="0"/>
              <a:t>, </a:t>
            </a:r>
            <a:r>
              <a:rPr lang="es-ES" sz="2400" dirty="0" err="1"/>
              <a:t>water</a:t>
            </a:r>
            <a:r>
              <a:rPr lang="es-ES" sz="2400" dirty="0"/>
              <a:t> color…) </a:t>
            </a:r>
          </a:p>
          <a:p>
            <a:pPr marL="285750" indent="-285750">
              <a:buFont typeface="Arial" panose="020B0604020202020204" pitchFamily="34" charset="0"/>
              <a:buChar char="•"/>
            </a:pPr>
            <a:r>
              <a:rPr lang="es-ES" sz="2400" dirty="0" err="1"/>
              <a:t>Difficult</a:t>
            </a:r>
            <a:r>
              <a:rPr lang="es-ES" sz="2400" dirty="0"/>
              <a:t> </a:t>
            </a:r>
            <a:r>
              <a:rPr lang="es-ES" sz="2400" dirty="0" err="1"/>
              <a:t>to</a:t>
            </a:r>
            <a:r>
              <a:rPr lang="es-ES" sz="2400" dirty="0"/>
              <a:t> transfer </a:t>
            </a:r>
            <a:r>
              <a:rPr lang="es-ES" sz="2400" dirty="0" err="1"/>
              <a:t>to</a:t>
            </a:r>
            <a:r>
              <a:rPr lang="es-ES" sz="2400" dirty="0"/>
              <a:t> </a:t>
            </a:r>
            <a:r>
              <a:rPr lang="es-ES" sz="2400" dirty="0" err="1"/>
              <a:t>other</a:t>
            </a:r>
            <a:r>
              <a:rPr lang="es-ES" sz="2400" dirty="0"/>
              <a:t> </a:t>
            </a:r>
            <a:r>
              <a:rPr lang="es-ES" sz="2400" dirty="0" err="1"/>
              <a:t>problems</a:t>
            </a:r>
            <a:endParaRPr lang="es-ES" sz="2400" dirty="0"/>
          </a:p>
          <a:p>
            <a:pPr marL="285750" indent="-285750">
              <a:buFont typeface="Arial" panose="020B0604020202020204" pitchFamily="34" charset="0"/>
              <a:buChar char="•"/>
            </a:pPr>
            <a:r>
              <a:rPr lang="es-ES" sz="2400" dirty="0"/>
              <a:t>No </a:t>
            </a:r>
            <a:r>
              <a:rPr lang="es-ES" sz="2400" dirty="0" err="1"/>
              <a:t>public</a:t>
            </a:r>
            <a:r>
              <a:rPr lang="es-ES" sz="2400" dirty="0"/>
              <a:t> </a:t>
            </a:r>
            <a:r>
              <a:rPr lang="es-ES" sz="2400" dirty="0" err="1"/>
              <a:t>comparison</a:t>
            </a:r>
            <a:r>
              <a:rPr lang="es-ES" sz="2400" dirty="0"/>
              <a:t> </a:t>
            </a:r>
            <a:r>
              <a:rPr lang="es-ES" sz="2400" dirty="0" err="1"/>
              <a:t>benchmark</a:t>
            </a:r>
            <a:r>
              <a:rPr lang="es-ES" sz="2400" dirty="0"/>
              <a:t> </a:t>
            </a:r>
            <a:r>
              <a:rPr lang="es-ES" sz="2400" dirty="0" err="1"/>
              <a:t>dataset</a:t>
            </a:r>
            <a:endParaRPr lang="en-US" sz="2400" dirty="0"/>
          </a:p>
        </p:txBody>
      </p:sp>
    </p:spTree>
    <p:extLst>
      <p:ext uri="{BB962C8B-B14F-4D97-AF65-F5344CB8AC3E}">
        <p14:creationId xmlns:p14="http://schemas.microsoft.com/office/powerpoint/2010/main" val="163295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F745F2-E64A-4B96-A8E9-72043F17D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867" y="2537941"/>
            <a:ext cx="7163281" cy="4030749"/>
          </a:xfrm>
          <a:prstGeom prst="rect">
            <a:avLst/>
          </a:prstGeom>
        </p:spPr>
      </p:pic>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RELATED WORK</a:t>
            </a:r>
            <a:endParaRPr lang="en-US" sz="4800" b="1" dirty="0"/>
          </a:p>
        </p:txBody>
      </p:sp>
      <p:sp>
        <p:nvSpPr>
          <p:cNvPr id="9" name="Rectangle 8">
            <a:extLst>
              <a:ext uri="{FF2B5EF4-FFF2-40B4-BE49-F238E27FC236}">
                <a16:creationId xmlns:a16="http://schemas.microsoft.com/office/drawing/2014/main" id="{19B99E73-4DC8-4EBF-A767-B9DB3587509E}"/>
              </a:ext>
            </a:extLst>
          </p:cNvPr>
          <p:cNvSpPr/>
          <p:nvPr/>
        </p:nvSpPr>
        <p:spPr>
          <a:xfrm>
            <a:off x="838200" y="1989301"/>
            <a:ext cx="4975860" cy="2696999"/>
          </a:xfrm>
          <a:prstGeom prst="rect">
            <a:avLst/>
          </a:prstGeom>
          <a:solidFill>
            <a:srgbClr val="82A2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p:txBody>
      </p:sp>
      <p:sp>
        <p:nvSpPr>
          <p:cNvPr id="10" name="TextBox 9">
            <a:extLst>
              <a:ext uri="{FF2B5EF4-FFF2-40B4-BE49-F238E27FC236}">
                <a16:creationId xmlns:a16="http://schemas.microsoft.com/office/drawing/2014/main" id="{C273B24E-6C15-40E8-878C-9EE40DF7E8BB}"/>
              </a:ext>
            </a:extLst>
          </p:cNvPr>
          <p:cNvSpPr txBox="1"/>
          <p:nvPr/>
        </p:nvSpPr>
        <p:spPr>
          <a:xfrm>
            <a:off x="990600" y="2110971"/>
            <a:ext cx="3535680" cy="1938992"/>
          </a:xfrm>
          <a:prstGeom prst="rect">
            <a:avLst/>
          </a:prstGeom>
          <a:noFill/>
        </p:spPr>
        <p:txBody>
          <a:bodyPr wrap="square" rtlCol="0">
            <a:spAutoFit/>
          </a:bodyPr>
          <a:lstStyle/>
          <a:p>
            <a:r>
              <a:rPr lang="es-ES" sz="4000" b="1" dirty="0">
                <a:solidFill>
                  <a:schemeClr val="lt1"/>
                </a:solidFill>
              </a:rPr>
              <a:t>Deep Neural Networks (Deep </a:t>
            </a:r>
            <a:r>
              <a:rPr lang="es-ES" sz="4000" b="1" dirty="0" err="1">
                <a:solidFill>
                  <a:schemeClr val="lt1"/>
                </a:solidFill>
              </a:rPr>
              <a:t>learning</a:t>
            </a:r>
            <a:r>
              <a:rPr lang="es-ES" sz="4000" b="1" dirty="0">
                <a:solidFill>
                  <a:schemeClr val="lt1"/>
                </a:solidFill>
              </a:rPr>
              <a:t>)</a:t>
            </a:r>
            <a:endParaRPr lang="en-US" sz="4000" b="1" dirty="0">
              <a:solidFill>
                <a:schemeClr val="lt1"/>
              </a:solidFill>
            </a:endParaRPr>
          </a:p>
        </p:txBody>
      </p:sp>
      <p:pic>
        <p:nvPicPr>
          <p:cNvPr id="6" name="Picture 5">
            <a:extLst>
              <a:ext uri="{FF2B5EF4-FFF2-40B4-BE49-F238E27FC236}">
                <a16:creationId xmlns:a16="http://schemas.microsoft.com/office/drawing/2014/main" id="{E8A73EA8-922C-4C13-BA39-34B0B0F12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048" y="2110971"/>
            <a:ext cx="2106012" cy="1750623"/>
          </a:xfrm>
          <a:prstGeom prst="rect">
            <a:avLst/>
          </a:prstGeom>
        </p:spPr>
      </p:pic>
    </p:spTree>
    <p:extLst>
      <p:ext uri="{BB962C8B-B14F-4D97-AF65-F5344CB8AC3E}">
        <p14:creationId xmlns:p14="http://schemas.microsoft.com/office/powerpoint/2010/main" val="375981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https://lh3.googleusercontent.com/m12lgNxG3YGU-tSBBIWdmhdNvz5IFRwF_OpKz0fMs0AMGbiH5nnS15c2Q2_s8CVFbewQjlurAooJGdJ7hOd6OiITH5GTL1kIWFqwKACjKjnH6G_HiFUPLJois8-ixpZ3obT5JmH0bls">
            <a:extLst>
              <a:ext uri="{FF2B5EF4-FFF2-40B4-BE49-F238E27FC236}">
                <a16:creationId xmlns:a16="http://schemas.microsoft.com/office/drawing/2014/main" id="{8DD6AB86-E9E5-415B-907A-E6B2C6A1C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808" y="3314701"/>
            <a:ext cx="2231285" cy="3088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RELATED WORK</a:t>
            </a:r>
            <a:endParaRPr lang="en-US" sz="4800" b="1" dirty="0"/>
          </a:p>
        </p:txBody>
      </p:sp>
      <p:sp>
        <p:nvSpPr>
          <p:cNvPr id="14" name="Rectangle 13">
            <a:extLst>
              <a:ext uri="{FF2B5EF4-FFF2-40B4-BE49-F238E27FC236}">
                <a16:creationId xmlns:a16="http://schemas.microsoft.com/office/drawing/2014/main" id="{43BE6ED5-2D6A-430B-A875-FA59CBAA8E5E}"/>
              </a:ext>
            </a:extLst>
          </p:cNvPr>
          <p:cNvSpPr/>
          <p:nvPr/>
        </p:nvSpPr>
        <p:spPr>
          <a:xfrm>
            <a:off x="765313" y="2026919"/>
            <a:ext cx="5528807" cy="4373394"/>
          </a:xfrm>
          <a:prstGeom prst="rect">
            <a:avLst/>
          </a:prstGeom>
          <a:solidFill>
            <a:srgbClr val="82A2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p:txBody>
      </p:sp>
      <p:pic>
        <p:nvPicPr>
          <p:cNvPr id="11" name="Picture 10">
            <a:extLst>
              <a:ext uri="{FF2B5EF4-FFF2-40B4-BE49-F238E27FC236}">
                <a16:creationId xmlns:a16="http://schemas.microsoft.com/office/drawing/2014/main" id="{CABBD61D-A89A-4B67-A079-C0BF7988BA3E}"/>
              </a:ext>
            </a:extLst>
          </p:cNvPr>
          <p:cNvPicPr>
            <a:picLocks noChangeAspect="1"/>
          </p:cNvPicPr>
          <p:nvPr/>
        </p:nvPicPr>
        <p:blipFill rotWithShape="1">
          <a:blip r:embed="rId4">
            <a:extLst>
              <a:ext uri="{28A0092B-C50C-407E-A947-70E740481C1C}">
                <a14:useLocalDpi xmlns:a14="http://schemas.microsoft.com/office/drawing/2010/main" val="0"/>
              </a:ext>
            </a:extLst>
          </a:blip>
          <a:srcRect r="31140" b="28838"/>
          <a:stretch/>
        </p:blipFill>
        <p:spPr>
          <a:xfrm>
            <a:off x="877818" y="3566161"/>
            <a:ext cx="5326326" cy="2715370"/>
          </a:xfrm>
          <a:prstGeom prst="rect">
            <a:avLst/>
          </a:prstGeom>
        </p:spPr>
      </p:pic>
      <p:pic>
        <p:nvPicPr>
          <p:cNvPr id="1028" name="Picture 4" descr="https://lh4.googleusercontent.com/KDowYJlv9izlXW270LI9zq_NfkALq6rir85QFS-CqGqMefTLCA6Btg153evTP_CMEYvEHl5sVpFwzL9i2OUOB7vI-dtyAJpksEVnp-eS-AdmtHP6pzuEo8BeaRhO5jzVJBSWh9d2uUc">
            <a:extLst>
              <a:ext uri="{FF2B5EF4-FFF2-40B4-BE49-F238E27FC236}">
                <a16:creationId xmlns:a16="http://schemas.microsoft.com/office/drawing/2014/main" id="{552535C7-BC00-49BF-A191-7D40EE339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403" y="2054901"/>
            <a:ext cx="2788063" cy="2094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DzBckhrh8vbtYre3SYSB6g81JvH8pZMYgQOOEXqpr-Fpy00wzgLrACl-RUzD44PIjdnD_qL9Ye5UUB9N1QgdlSO_ptYitfM92of3AXmJieuNzN1Aiez8fBrqnNJ_xXHOqfW3cfMpGLY">
            <a:extLst>
              <a:ext uri="{FF2B5EF4-FFF2-40B4-BE49-F238E27FC236}">
                <a16:creationId xmlns:a16="http://schemas.microsoft.com/office/drawing/2014/main" id="{0948B829-1AF2-4713-B960-8197EA8F22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2828" y="4986386"/>
            <a:ext cx="2470440" cy="137128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descr="https://lh6.googleusercontent.com/ok4wWkeUB5L7_8Ug-yt4yzNIanmYV9GNUMpdhtWobGV41bNCK6E-vQzwE6UBtD0iWYqHGuZvCoj2rIlKP9kMWiLw92dqTTrCYZx_yvylaq3pLzydW4ZsnbN75PYEvC7hUVVfgQEmawI">
            <a:extLst>
              <a:ext uri="{FF2B5EF4-FFF2-40B4-BE49-F238E27FC236}">
                <a16:creationId xmlns:a16="http://schemas.microsoft.com/office/drawing/2014/main" id="{69046CDF-69DE-46CD-B534-DA25F2FEAC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7465" y="2084493"/>
            <a:ext cx="2636756" cy="165305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34" name="Picture 10" descr="https://lh6.googleusercontent.com/EzQwSd_7TJuhpRZNdtqbOwB7BzatdpZjYj_LOOQpBAZhKddYie4nBk1Zpvlae34rBA4a4_fP6v4loMD2eF1EW4o49S6BrDaIGimeptmBQbZ0_pQofyg2JlnlvGfB6vyzSc7J_C9tyhA">
            <a:extLst>
              <a:ext uri="{FF2B5EF4-FFF2-40B4-BE49-F238E27FC236}">
                <a16:creationId xmlns:a16="http://schemas.microsoft.com/office/drawing/2014/main" id="{486145BF-C66E-4106-A9A6-D33DC1551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6565" y="3560349"/>
            <a:ext cx="2081848" cy="13833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6.googleusercontent.com/m867VufzVft8EglCmlb5i49XYpJjuZWCuR8Bl9Bw_Evc2iyBgo9XZNDrH-mHY4_IFfgJoDWYpEcC2ehLx3zg5RY9dnOOifUyEQX766ivYp8VrClOYYSF1cQXWz-YC1aWKHtMj203S-U">
            <a:extLst>
              <a:ext uri="{FF2B5EF4-FFF2-40B4-BE49-F238E27FC236}">
                <a16:creationId xmlns:a16="http://schemas.microsoft.com/office/drawing/2014/main" id="{83C4017F-99DA-4C22-AFF6-283D7B98A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4727" y="4911316"/>
            <a:ext cx="1965477" cy="148899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lh5.googleusercontent.com/7jABua18Er_kZsjA6KlElRQuudboeH3uq5ZV5FzeJCWlrX8YOcpWws_9CiOz-TLXA5-fKE-NCcyhXDjiJ1P7_uC9uItNdAruhXuzCpg-rMI-Woyuin0uo3e3c61t3ZOlrmc7B1l414A">
            <a:extLst>
              <a:ext uri="{FF2B5EF4-FFF2-40B4-BE49-F238E27FC236}">
                <a16:creationId xmlns:a16="http://schemas.microsoft.com/office/drawing/2014/main" id="{F4575DC1-2258-4B58-BCC1-47057275EC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2175" y="3712728"/>
            <a:ext cx="1698471" cy="126646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B43FCEE-D4DD-4C0C-B69C-D26F82C6B0EC}"/>
              </a:ext>
            </a:extLst>
          </p:cNvPr>
          <p:cNvSpPr txBox="1"/>
          <p:nvPr/>
        </p:nvSpPr>
        <p:spPr>
          <a:xfrm>
            <a:off x="1022696" y="2162802"/>
            <a:ext cx="5190683" cy="1323439"/>
          </a:xfrm>
          <a:prstGeom prst="rect">
            <a:avLst/>
          </a:prstGeom>
          <a:noFill/>
        </p:spPr>
        <p:txBody>
          <a:bodyPr wrap="square" rtlCol="0">
            <a:spAutoFit/>
          </a:bodyPr>
          <a:lstStyle/>
          <a:p>
            <a:r>
              <a:rPr lang="es-ES" sz="4000" b="1" dirty="0" err="1">
                <a:solidFill>
                  <a:schemeClr val="lt1"/>
                </a:solidFill>
              </a:rPr>
              <a:t>Flood</a:t>
            </a:r>
            <a:r>
              <a:rPr lang="es-ES" sz="4000" b="1" dirty="0">
                <a:solidFill>
                  <a:schemeClr val="lt1"/>
                </a:solidFill>
              </a:rPr>
              <a:t> </a:t>
            </a:r>
            <a:r>
              <a:rPr lang="es-ES" sz="4000" b="1" dirty="0" err="1">
                <a:solidFill>
                  <a:schemeClr val="lt1"/>
                </a:solidFill>
              </a:rPr>
              <a:t>detection</a:t>
            </a:r>
            <a:r>
              <a:rPr lang="es-ES" sz="4000" b="1" dirty="0">
                <a:solidFill>
                  <a:schemeClr val="lt1"/>
                </a:solidFill>
              </a:rPr>
              <a:t> </a:t>
            </a:r>
            <a:r>
              <a:rPr lang="es-ES" sz="4000" b="1" dirty="0" err="1">
                <a:solidFill>
                  <a:schemeClr val="lt1"/>
                </a:solidFill>
              </a:rPr>
              <a:t>with</a:t>
            </a:r>
            <a:r>
              <a:rPr lang="es-ES" sz="4000" b="1" dirty="0">
                <a:solidFill>
                  <a:schemeClr val="lt1"/>
                </a:solidFill>
              </a:rPr>
              <a:t> Deep </a:t>
            </a:r>
            <a:r>
              <a:rPr lang="es-ES" sz="4000" b="1" dirty="0" err="1">
                <a:solidFill>
                  <a:schemeClr val="lt1"/>
                </a:solidFill>
              </a:rPr>
              <a:t>learning</a:t>
            </a:r>
            <a:endParaRPr lang="en-US" sz="4000" b="1" dirty="0">
              <a:solidFill>
                <a:schemeClr val="lt1"/>
              </a:solidFill>
            </a:endParaRPr>
          </a:p>
        </p:txBody>
      </p:sp>
    </p:spTree>
    <p:extLst>
      <p:ext uri="{BB962C8B-B14F-4D97-AF65-F5344CB8AC3E}">
        <p14:creationId xmlns:p14="http://schemas.microsoft.com/office/powerpoint/2010/main" val="390370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SEMANTIC SEGMENTATION ALGORITHMS</a:t>
            </a:r>
            <a:endParaRPr lang="en-US" sz="4800" b="1" dirty="0"/>
          </a:p>
        </p:txBody>
      </p:sp>
      <p:grpSp>
        <p:nvGrpSpPr>
          <p:cNvPr id="11" name="Group 10">
            <a:extLst>
              <a:ext uri="{FF2B5EF4-FFF2-40B4-BE49-F238E27FC236}">
                <a16:creationId xmlns:a16="http://schemas.microsoft.com/office/drawing/2014/main" id="{FB839570-8600-4129-B542-BEA131160008}"/>
              </a:ext>
            </a:extLst>
          </p:cNvPr>
          <p:cNvGrpSpPr/>
          <p:nvPr/>
        </p:nvGrpSpPr>
        <p:grpSpPr>
          <a:xfrm>
            <a:off x="818679" y="2017676"/>
            <a:ext cx="10789397" cy="4482184"/>
            <a:chOff x="214716" y="3026055"/>
            <a:chExt cx="3349922" cy="3465081"/>
          </a:xfrm>
        </p:grpSpPr>
        <p:sp>
          <p:nvSpPr>
            <p:cNvPr id="12" name="Rectangle 11">
              <a:extLst>
                <a:ext uri="{FF2B5EF4-FFF2-40B4-BE49-F238E27FC236}">
                  <a16:creationId xmlns:a16="http://schemas.microsoft.com/office/drawing/2014/main" id="{A2382FA5-F054-4FBF-978A-3CB1F7431DAE}"/>
                </a:ext>
              </a:extLst>
            </p:cNvPr>
            <p:cNvSpPr/>
            <p:nvPr/>
          </p:nvSpPr>
          <p:spPr>
            <a:xfrm>
              <a:off x="214716" y="3026055"/>
              <a:ext cx="3349922" cy="3465081"/>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AF4E193-1158-4377-9DFE-C8AADD268776}"/>
                </a:ext>
              </a:extLst>
            </p:cNvPr>
            <p:cNvSpPr txBox="1"/>
            <p:nvPr/>
          </p:nvSpPr>
          <p:spPr>
            <a:xfrm>
              <a:off x="408985" y="3269624"/>
              <a:ext cx="3031299" cy="404490"/>
            </a:xfrm>
            <a:prstGeom prst="rect">
              <a:avLst/>
            </a:prstGeom>
            <a:noFill/>
          </p:spPr>
          <p:txBody>
            <a:bodyPr wrap="square" rtlCol="0">
              <a:spAutoFit/>
            </a:bodyPr>
            <a:lstStyle/>
            <a:p>
              <a:r>
                <a:rPr lang="es-ES" sz="2800" dirty="0" err="1">
                  <a:solidFill>
                    <a:schemeClr val="bg1"/>
                  </a:solidFill>
                </a:rPr>
                <a:t>Fully</a:t>
              </a:r>
              <a:r>
                <a:rPr lang="es-ES" sz="2800" dirty="0">
                  <a:solidFill>
                    <a:schemeClr val="bg1"/>
                  </a:solidFill>
                </a:rPr>
                <a:t> </a:t>
              </a:r>
              <a:r>
                <a:rPr lang="es-ES" sz="2800" dirty="0" err="1">
                  <a:solidFill>
                    <a:schemeClr val="bg1"/>
                  </a:solidFill>
                </a:rPr>
                <a:t>convolutional</a:t>
              </a:r>
              <a:r>
                <a:rPr lang="es-ES" sz="2800" dirty="0">
                  <a:solidFill>
                    <a:schemeClr val="bg1"/>
                  </a:solidFill>
                </a:rPr>
                <a:t> </a:t>
              </a:r>
              <a:r>
                <a:rPr lang="es-ES" sz="2800" dirty="0" err="1">
                  <a:solidFill>
                    <a:schemeClr val="bg1"/>
                  </a:solidFill>
                </a:rPr>
                <a:t>networks</a:t>
              </a:r>
              <a:r>
                <a:rPr lang="es-ES" sz="2800" dirty="0">
                  <a:solidFill>
                    <a:schemeClr val="bg1"/>
                  </a:solidFill>
                </a:rPr>
                <a:t> </a:t>
              </a:r>
              <a:r>
                <a:rPr lang="es-ES" sz="2800" dirty="0" err="1">
                  <a:solidFill>
                    <a:schemeClr val="bg1"/>
                  </a:solidFill>
                </a:rPr>
                <a:t>for</a:t>
              </a:r>
              <a:r>
                <a:rPr lang="es-ES" sz="2800" dirty="0">
                  <a:solidFill>
                    <a:schemeClr val="bg1"/>
                  </a:solidFill>
                </a:rPr>
                <a:t> </a:t>
              </a:r>
              <a:r>
                <a:rPr lang="es-ES" sz="2800" dirty="0" err="1">
                  <a:solidFill>
                    <a:schemeClr val="bg1"/>
                  </a:solidFill>
                </a:rPr>
                <a:t>semantic</a:t>
              </a:r>
              <a:r>
                <a:rPr lang="es-ES" sz="2800" dirty="0">
                  <a:solidFill>
                    <a:schemeClr val="bg1"/>
                  </a:solidFill>
                </a:rPr>
                <a:t> </a:t>
              </a:r>
              <a:r>
                <a:rPr lang="es-ES" sz="2800" dirty="0" err="1">
                  <a:solidFill>
                    <a:schemeClr val="bg1"/>
                  </a:solidFill>
                </a:rPr>
                <a:t>segmentation</a:t>
              </a:r>
              <a:r>
                <a:rPr lang="es-ES" sz="2800" dirty="0">
                  <a:solidFill>
                    <a:schemeClr val="bg1"/>
                  </a:solidFill>
                </a:rPr>
                <a:t> (FCN-8s):</a:t>
              </a:r>
              <a:endParaRPr lang="en-US" sz="2800" dirty="0">
                <a:solidFill>
                  <a:schemeClr val="bg1"/>
                </a:solidFill>
              </a:endParaRPr>
            </a:p>
          </p:txBody>
        </p:sp>
        <p:sp>
          <p:nvSpPr>
            <p:cNvPr id="17" name="Rectangle 16">
              <a:extLst>
                <a:ext uri="{FF2B5EF4-FFF2-40B4-BE49-F238E27FC236}">
                  <a16:creationId xmlns:a16="http://schemas.microsoft.com/office/drawing/2014/main" id="{E522AAEC-A29B-4DAA-94F9-4BC004E60E74}"/>
                </a:ext>
              </a:extLst>
            </p:cNvPr>
            <p:cNvSpPr/>
            <p:nvPr/>
          </p:nvSpPr>
          <p:spPr>
            <a:xfrm>
              <a:off x="2445076" y="5361262"/>
              <a:ext cx="184731" cy="830997"/>
            </a:xfrm>
            <a:prstGeom prst="rect">
              <a:avLst/>
            </a:prstGeom>
            <a:noFill/>
          </p:spPr>
          <p:txBody>
            <a:bodyPr wrap="none" lIns="91440" tIns="45720" rIns="91440" bIns="45720">
              <a:spAutoFit/>
            </a:bodyPr>
            <a:lstStyle/>
            <a:p>
              <a:pPr algn="ct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pic>
        <p:nvPicPr>
          <p:cNvPr id="3" name="Picture 2">
            <a:extLst>
              <a:ext uri="{FF2B5EF4-FFF2-40B4-BE49-F238E27FC236}">
                <a16:creationId xmlns:a16="http://schemas.microsoft.com/office/drawing/2014/main" id="{28CFC5C7-442E-4247-A310-D634C0024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012" y="3225535"/>
            <a:ext cx="4490546" cy="2287905"/>
          </a:xfrm>
          <a:prstGeom prst="rect">
            <a:avLst/>
          </a:prstGeom>
        </p:spPr>
      </p:pic>
      <p:sp>
        <p:nvSpPr>
          <p:cNvPr id="5" name="TextBox 4">
            <a:extLst>
              <a:ext uri="{FF2B5EF4-FFF2-40B4-BE49-F238E27FC236}">
                <a16:creationId xmlns:a16="http://schemas.microsoft.com/office/drawing/2014/main" id="{838CEBDE-4D76-4C50-85AD-4034F5B5BE04}"/>
              </a:ext>
            </a:extLst>
          </p:cNvPr>
          <p:cNvSpPr txBox="1"/>
          <p:nvPr/>
        </p:nvSpPr>
        <p:spPr>
          <a:xfrm>
            <a:off x="1341120" y="3171024"/>
            <a:ext cx="4754880" cy="2585323"/>
          </a:xfrm>
          <a:prstGeom prst="rect">
            <a:avLst/>
          </a:prstGeom>
          <a:noFill/>
        </p:spPr>
        <p:txBody>
          <a:bodyPr wrap="square" rtlCol="0">
            <a:spAutoFit/>
          </a:bodyPr>
          <a:lstStyle/>
          <a:p>
            <a:pPr algn="just"/>
            <a:r>
              <a:rPr lang="es-ES" dirty="0" err="1">
                <a:solidFill>
                  <a:schemeClr val="bg1"/>
                </a:solidFill>
              </a:rPr>
              <a:t>Adapt</a:t>
            </a:r>
            <a:r>
              <a:rPr lang="es-ES" dirty="0">
                <a:solidFill>
                  <a:schemeClr val="bg1"/>
                </a:solidFill>
              </a:rPr>
              <a:t> </a:t>
            </a:r>
            <a:r>
              <a:rPr lang="es-ES" dirty="0" err="1">
                <a:solidFill>
                  <a:schemeClr val="bg1"/>
                </a:solidFill>
              </a:rPr>
              <a:t>contemporary</a:t>
            </a:r>
            <a:r>
              <a:rPr lang="es-ES" dirty="0">
                <a:solidFill>
                  <a:schemeClr val="bg1"/>
                </a:solidFill>
              </a:rPr>
              <a:t> </a:t>
            </a:r>
            <a:r>
              <a:rPr lang="es-ES" dirty="0" err="1">
                <a:solidFill>
                  <a:schemeClr val="bg1"/>
                </a:solidFill>
              </a:rPr>
              <a:t>classification</a:t>
            </a:r>
            <a:r>
              <a:rPr lang="es-ES" dirty="0">
                <a:solidFill>
                  <a:schemeClr val="bg1"/>
                </a:solidFill>
              </a:rPr>
              <a:t> </a:t>
            </a:r>
            <a:r>
              <a:rPr lang="es-ES" dirty="0" err="1">
                <a:solidFill>
                  <a:schemeClr val="bg1"/>
                </a:solidFill>
              </a:rPr>
              <a:t>networks</a:t>
            </a:r>
            <a:r>
              <a:rPr lang="es-ES" dirty="0">
                <a:solidFill>
                  <a:schemeClr val="bg1"/>
                </a:solidFill>
              </a:rPr>
              <a:t> </a:t>
            </a:r>
            <a:r>
              <a:rPr lang="es-ES" dirty="0" err="1">
                <a:solidFill>
                  <a:schemeClr val="bg1"/>
                </a:solidFill>
              </a:rPr>
              <a:t>into</a:t>
            </a:r>
            <a:r>
              <a:rPr lang="es-ES" dirty="0">
                <a:solidFill>
                  <a:schemeClr val="bg1"/>
                </a:solidFill>
              </a:rPr>
              <a:t> </a:t>
            </a:r>
            <a:r>
              <a:rPr lang="es-ES" dirty="0" err="1">
                <a:solidFill>
                  <a:schemeClr val="bg1"/>
                </a:solidFill>
              </a:rPr>
              <a:t>fully</a:t>
            </a:r>
            <a:r>
              <a:rPr lang="es-ES" dirty="0">
                <a:solidFill>
                  <a:schemeClr val="bg1"/>
                </a:solidFill>
              </a:rPr>
              <a:t> </a:t>
            </a:r>
            <a:r>
              <a:rPr lang="es-ES" dirty="0" err="1">
                <a:solidFill>
                  <a:schemeClr val="bg1"/>
                </a:solidFill>
              </a:rPr>
              <a:t>convolutional</a:t>
            </a:r>
            <a:r>
              <a:rPr lang="es-ES" dirty="0">
                <a:solidFill>
                  <a:schemeClr val="bg1"/>
                </a:solidFill>
              </a:rPr>
              <a:t> </a:t>
            </a:r>
            <a:r>
              <a:rPr lang="es-ES" dirty="0" err="1">
                <a:solidFill>
                  <a:schemeClr val="bg1"/>
                </a:solidFill>
              </a:rPr>
              <a:t>network</a:t>
            </a:r>
            <a:r>
              <a:rPr lang="es-ES" dirty="0">
                <a:solidFill>
                  <a:schemeClr val="bg1"/>
                </a:solidFill>
              </a:rPr>
              <a:t>.</a:t>
            </a:r>
          </a:p>
          <a:p>
            <a:pPr algn="just"/>
            <a:endParaRPr lang="es-ES" dirty="0">
              <a:solidFill>
                <a:schemeClr val="bg1"/>
              </a:solidFill>
            </a:endParaRPr>
          </a:p>
          <a:p>
            <a:pPr algn="just"/>
            <a:r>
              <a:rPr lang="es-ES" dirty="0" err="1">
                <a:solidFill>
                  <a:schemeClr val="bg1"/>
                </a:solidFill>
              </a:rPr>
              <a:t>Bilinear</a:t>
            </a:r>
            <a:r>
              <a:rPr lang="es-ES" dirty="0">
                <a:solidFill>
                  <a:schemeClr val="bg1"/>
                </a:solidFill>
              </a:rPr>
              <a:t> </a:t>
            </a:r>
            <a:r>
              <a:rPr lang="es-ES" dirty="0" err="1">
                <a:solidFill>
                  <a:schemeClr val="bg1"/>
                </a:solidFill>
              </a:rPr>
              <a:t>interpolation</a:t>
            </a:r>
            <a:r>
              <a:rPr lang="es-ES" dirty="0">
                <a:solidFill>
                  <a:schemeClr val="bg1"/>
                </a:solidFill>
              </a:rPr>
              <a:t> and </a:t>
            </a:r>
            <a:r>
              <a:rPr lang="es-ES" dirty="0" err="1">
                <a:solidFill>
                  <a:schemeClr val="bg1"/>
                </a:solidFill>
              </a:rPr>
              <a:t>upsampling</a:t>
            </a:r>
            <a:r>
              <a:rPr lang="es-ES" dirty="0">
                <a:solidFill>
                  <a:schemeClr val="bg1"/>
                </a:solidFill>
              </a:rPr>
              <a:t> </a:t>
            </a:r>
            <a:r>
              <a:rPr lang="es-ES" dirty="0" err="1">
                <a:solidFill>
                  <a:schemeClr val="bg1"/>
                </a:solidFill>
              </a:rPr>
              <a:t>to</a:t>
            </a:r>
            <a:r>
              <a:rPr lang="es-ES" dirty="0">
                <a:solidFill>
                  <a:schemeClr val="bg1"/>
                </a:solidFill>
              </a:rPr>
              <a:t> reverse forward and </a:t>
            </a:r>
            <a:r>
              <a:rPr lang="es-ES" dirty="0" err="1">
                <a:solidFill>
                  <a:schemeClr val="bg1"/>
                </a:solidFill>
              </a:rPr>
              <a:t>backward</a:t>
            </a:r>
            <a:r>
              <a:rPr lang="es-ES" dirty="0">
                <a:solidFill>
                  <a:schemeClr val="bg1"/>
                </a:solidFill>
              </a:rPr>
              <a:t> </a:t>
            </a:r>
            <a:r>
              <a:rPr lang="es-ES" dirty="0" err="1">
                <a:solidFill>
                  <a:schemeClr val="bg1"/>
                </a:solidFill>
              </a:rPr>
              <a:t>passes</a:t>
            </a:r>
            <a:r>
              <a:rPr lang="es-ES" dirty="0">
                <a:solidFill>
                  <a:schemeClr val="bg1"/>
                </a:solidFill>
              </a:rPr>
              <a:t> </a:t>
            </a:r>
            <a:r>
              <a:rPr lang="es-ES" dirty="0" err="1">
                <a:solidFill>
                  <a:schemeClr val="bg1"/>
                </a:solidFill>
              </a:rPr>
              <a:t>of</a:t>
            </a:r>
            <a:r>
              <a:rPr lang="es-ES" dirty="0">
                <a:solidFill>
                  <a:schemeClr val="bg1"/>
                </a:solidFill>
              </a:rPr>
              <a:t> </a:t>
            </a:r>
            <a:r>
              <a:rPr lang="es-ES" dirty="0" err="1">
                <a:solidFill>
                  <a:schemeClr val="bg1"/>
                </a:solidFill>
              </a:rPr>
              <a:t>the</a:t>
            </a:r>
            <a:r>
              <a:rPr lang="es-ES" dirty="0">
                <a:solidFill>
                  <a:schemeClr val="bg1"/>
                </a:solidFill>
              </a:rPr>
              <a:t> </a:t>
            </a:r>
            <a:r>
              <a:rPr lang="es-ES" dirty="0" err="1">
                <a:solidFill>
                  <a:schemeClr val="bg1"/>
                </a:solidFill>
              </a:rPr>
              <a:t>convolution</a:t>
            </a:r>
            <a:r>
              <a:rPr lang="es-ES" dirty="0">
                <a:solidFill>
                  <a:schemeClr val="bg1"/>
                </a:solidFill>
              </a:rPr>
              <a:t>.</a:t>
            </a:r>
          </a:p>
          <a:p>
            <a:pPr algn="just"/>
            <a:endParaRPr lang="es-ES" dirty="0">
              <a:solidFill>
                <a:schemeClr val="bg1"/>
              </a:solidFill>
            </a:endParaRPr>
          </a:p>
          <a:p>
            <a:pPr algn="just"/>
            <a:r>
              <a:rPr lang="es-ES" dirty="0" err="1">
                <a:solidFill>
                  <a:schemeClr val="bg1"/>
                </a:solidFill>
              </a:rPr>
              <a:t>Skip</a:t>
            </a:r>
            <a:r>
              <a:rPr lang="es-ES" dirty="0">
                <a:solidFill>
                  <a:schemeClr val="bg1"/>
                </a:solidFill>
              </a:rPr>
              <a:t> </a:t>
            </a:r>
            <a:r>
              <a:rPr lang="es-ES" dirty="0" err="1">
                <a:solidFill>
                  <a:schemeClr val="bg1"/>
                </a:solidFill>
              </a:rPr>
              <a:t>layers</a:t>
            </a:r>
            <a:r>
              <a:rPr lang="es-ES" dirty="0">
                <a:solidFill>
                  <a:schemeClr val="bg1"/>
                </a:solidFill>
              </a:rPr>
              <a:t> are </a:t>
            </a:r>
            <a:r>
              <a:rPr lang="es-ES" dirty="0" err="1">
                <a:solidFill>
                  <a:schemeClr val="bg1"/>
                </a:solidFill>
              </a:rPr>
              <a:t>added</a:t>
            </a:r>
            <a:r>
              <a:rPr lang="es-ES" dirty="0">
                <a:solidFill>
                  <a:schemeClr val="bg1"/>
                </a:solidFill>
              </a:rPr>
              <a:t> </a:t>
            </a:r>
            <a:r>
              <a:rPr lang="es-ES" dirty="0" err="1">
                <a:solidFill>
                  <a:schemeClr val="bg1"/>
                </a:solidFill>
              </a:rPr>
              <a:t>to</a:t>
            </a:r>
            <a:r>
              <a:rPr lang="es-ES" dirty="0">
                <a:solidFill>
                  <a:schemeClr val="bg1"/>
                </a:solidFill>
              </a:rPr>
              <a:t> combine </a:t>
            </a:r>
            <a:r>
              <a:rPr lang="es-ES" dirty="0" err="1">
                <a:solidFill>
                  <a:schemeClr val="bg1"/>
                </a:solidFill>
              </a:rPr>
              <a:t>the</a:t>
            </a:r>
            <a:r>
              <a:rPr lang="es-ES" dirty="0">
                <a:solidFill>
                  <a:schemeClr val="bg1"/>
                </a:solidFill>
              </a:rPr>
              <a:t> </a:t>
            </a:r>
            <a:r>
              <a:rPr lang="es-ES" dirty="0" err="1">
                <a:solidFill>
                  <a:schemeClr val="bg1"/>
                </a:solidFill>
              </a:rPr>
              <a:t>prediction</a:t>
            </a:r>
            <a:r>
              <a:rPr lang="es-ES" dirty="0">
                <a:solidFill>
                  <a:schemeClr val="bg1"/>
                </a:solidFill>
              </a:rPr>
              <a:t> </a:t>
            </a:r>
            <a:r>
              <a:rPr lang="es-ES" dirty="0" err="1">
                <a:solidFill>
                  <a:schemeClr val="bg1"/>
                </a:solidFill>
              </a:rPr>
              <a:t>layer</a:t>
            </a:r>
            <a:r>
              <a:rPr lang="es-ES" dirty="0">
                <a:solidFill>
                  <a:schemeClr val="bg1"/>
                </a:solidFill>
              </a:rPr>
              <a:t> </a:t>
            </a:r>
            <a:r>
              <a:rPr lang="es-ES" dirty="0" err="1">
                <a:solidFill>
                  <a:schemeClr val="bg1"/>
                </a:solidFill>
              </a:rPr>
              <a:t>with</a:t>
            </a:r>
            <a:r>
              <a:rPr lang="es-ES" dirty="0">
                <a:solidFill>
                  <a:schemeClr val="bg1"/>
                </a:solidFill>
              </a:rPr>
              <a:t> </a:t>
            </a:r>
            <a:r>
              <a:rPr lang="es-ES" dirty="0" err="1">
                <a:solidFill>
                  <a:schemeClr val="bg1"/>
                </a:solidFill>
              </a:rPr>
              <a:t>previous</a:t>
            </a:r>
            <a:r>
              <a:rPr lang="es-ES" dirty="0">
                <a:solidFill>
                  <a:schemeClr val="bg1"/>
                </a:solidFill>
              </a:rPr>
              <a:t> </a:t>
            </a:r>
            <a:r>
              <a:rPr lang="es-ES" dirty="0" err="1">
                <a:solidFill>
                  <a:schemeClr val="bg1"/>
                </a:solidFill>
              </a:rPr>
              <a:t>layers</a:t>
            </a:r>
            <a:r>
              <a:rPr lang="es-ES" dirty="0">
                <a:solidFill>
                  <a:schemeClr val="bg1"/>
                </a:solidFill>
              </a:rPr>
              <a:t> </a:t>
            </a:r>
            <a:r>
              <a:rPr lang="es-ES" dirty="0" err="1">
                <a:solidFill>
                  <a:schemeClr val="bg1"/>
                </a:solidFill>
              </a:rPr>
              <a:t>with</a:t>
            </a:r>
            <a:r>
              <a:rPr lang="es-ES" dirty="0">
                <a:solidFill>
                  <a:schemeClr val="bg1"/>
                </a:solidFill>
              </a:rPr>
              <a:t> </a:t>
            </a:r>
            <a:r>
              <a:rPr lang="es-ES" dirty="0" err="1">
                <a:solidFill>
                  <a:schemeClr val="bg1"/>
                </a:solidFill>
              </a:rPr>
              <a:t>finer</a:t>
            </a:r>
            <a:r>
              <a:rPr lang="es-ES" dirty="0">
                <a:solidFill>
                  <a:schemeClr val="bg1"/>
                </a:solidFill>
              </a:rPr>
              <a:t> </a:t>
            </a:r>
            <a:r>
              <a:rPr lang="es-ES" dirty="0" err="1">
                <a:solidFill>
                  <a:schemeClr val="bg1"/>
                </a:solidFill>
              </a:rPr>
              <a:t>strides</a:t>
            </a:r>
            <a:r>
              <a:rPr lang="es-ES" dirty="0">
                <a:solidFill>
                  <a:schemeClr val="bg1"/>
                </a:solidFill>
              </a:rPr>
              <a:t>.</a:t>
            </a:r>
          </a:p>
          <a:p>
            <a:endParaRPr lang="es-ES" dirty="0"/>
          </a:p>
        </p:txBody>
      </p:sp>
    </p:spTree>
    <p:extLst>
      <p:ext uri="{BB962C8B-B14F-4D97-AF65-F5344CB8AC3E}">
        <p14:creationId xmlns:p14="http://schemas.microsoft.com/office/powerpoint/2010/main" val="170807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42E5-0476-4DC5-98B0-D0BA9A05AAD7}"/>
              </a:ext>
            </a:extLst>
          </p:cNvPr>
          <p:cNvSpPr/>
          <p:nvPr/>
        </p:nvSpPr>
        <p:spPr>
          <a:xfrm>
            <a:off x="838200" y="106553"/>
            <a:ext cx="10750359" cy="1719072"/>
          </a:xfrm>
          <a:prstGeom prst="rect">
            <a:avLst/>
          </a:prstGeom>
          <a:solidFill>
            <a:srgbClr val="AD25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t>SEMANTIC SEGMENTATION ALGORITHMS</a:t>
            </a:r>
            <a:endParaRPr lang="en-US" sz="4800" b="1" dirty="0"/>
          </a:p>
        </p:txBody>
      </p:sp>
      <p:grpSp>
        <p:nvGrpSpPr>
          <p:cNvPr id="11" name="Group 10">
            <a:extLst>
              <a:ext uri="{FF2B5EF4-FFF2-40B4-BE49-F238E27FC236}">
                <a16:creationId xmlns:a16="http://schemas.microsoft.com/office/drawing/2014/main" id="{FB839570-8600-4129-B542-BEA131160008}"/>
              </a:ext>
            </a:extLst>
          </p:cNvPr>
          <p:cNvGrpSpPr/>
          <p:nvPr/>
        </p:nvGrpSpPr>
        <p:grpSpPr>
          <a:xfrm>
            <a:off x="818679" y="2017676"/>
            <a:ext cx="10789397" cy="4482184"/>
            <a:chOff x="214716" y="3026055"/>
            <a:chExt cx="3349922" cy="3465081"/>
          </a:xfrm>
        </p:grpSpPr>
        <p:sp>
          <p:nvSpPr>
            <p:cNvPr id="12" name="Rectangle 11">
              <a:extLst>
                <a:ext uri="{FF2B5EF4-FFF2-40B4-BE49-F238E27FC236}">
                  <a16:creationId xmlns:a16="http://schemas.microsoft.com/office/drawing/2014/main" id="{A2382FA5-F054-4FBF-978A-3CB1F7431DAE}"/>
                </a:ext>
              </a:extLst>
            </p:cNvPr>
            <p:cNvSpPr/>
            <p:nvPr/>
          </p:nvSpPr>
          <p:spPr>
            <a:xfrm>
              <a:off x="214716" y="3026055"/>
              <a:ext cx="3349922" cy="3465081"/>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AF4E193-1158-4377-9DFE-C8AADD268776}"/>
                </a:ext>
              </a:extLst>
            </p:cNvPr>
            <p:cNvSpPr txBox="1"/>
            <p:nvPr/>
          </p:nvSpPr>
          <p:spPr>
            <a:xfrm>
              <a:off x="408985" y="3269624"/>
              <a:ext cx="1885116" cy="737600"/>
            </a:xfrm>
            <a:prstGeom prst="rect">
              <a:avLst/>
            </a:prstGeom>
            <a:noFill/>
          </p:spPr>
          <p:txBody>
            <a:bodyPr wrap="square" rtlCol="0">
              <a:spAutoFit/>
            </a:bodyPr>
            <a:lstStyle/>
            <a:p>
              <a:r>
                <a:rPr lang="es-ES" sz="2800" dirty="0" err="1">
                  <a:solidFill>
                    <a:schemeClr val="bg1"/>
                  </a:solidFill>
                </a:rPr>
                <a:t>Fully</a:t>
              </a:r>
              <a:r>
                <a:rPr lang="es-ES" sz="2800" dirty="0">
                  <a:solidFill>
                    <a:schemeClr val="bg1"/>
                  </a:solidFill>
                </a:rPr>
                <a:t> </a:t>
              </a:r>
              <a:r>
                <a:rPr lang="es-ES" sz="2800" dirty="0" err="1">
                  <a:solidFill>
                    <a:schemeClr val="bg1"/>
                  </a:solidFill>
                </a:rPr>
                <a:t>convolutional</a:t>
              </a:r>
              <a:r>
                <a:rPr lang="es-ES" sz="2800" dirty="0">
                  <a:solidFill>
                    <a:schemeClr val="bg1"/>
                  </a:solidFill>
                </a:rPr>
                <a:t> </a:t>
              </a:r>
              <a:r>
                <a:rPr lang="es-ES" sz="2800" dirty="0" err="1">
                  <a:solidFill>
                    <a:schemeClr val="bg1"/>
                  </a:solidFill>
                </a:rPr>
                <a:t>DenseNets</a:t>
              </a:r>
              <a:r>
                <a:rPr lang="es-ES" sz="2800" dirty="0">
                  <a:solidFill>
                    <a:schemeClr val="bg1"/>
                  </a:solidFill>
                </a:rPr>
                <a:t> </a:t>
              </a:r>
              <a:r>
                <a:rPr lang="es-ES" sz="2800" dirty="0" err="1">
                  <a:solidFill>
                    <a:schemeClr val="bg1"/>
                  </a:solidFill>
                </a:rPr>
                <a:t>for</a:t>
              </a:r>
              <a:r>
                <a:rPr lang="es-ES" sz="2800" dirty="0">
                  <a:solidFill>
                    <a:schemeClr val="bg1"/>
                  </a:solidFill>
                </a:rPr>
                <a:t> </a:t>
              </a:r>
              <a:r>
                <a:rPr lang="es-ES" sz="2800" dirty="0" err="1">
                  <a:solidFill>
                    <a:schemeClr val="bg1"/>
                  </a:solidFill>
                </a:rPr>
                <a:t>semantic</a:t>
              </a:r>
              <a:r>
                <a:rPr lang="es-ES" sz="2800" dirty="0">
                  <a:solidFill>
                    <a:schemeClr val="bg1"/>
                  </a:solidFill>
                </a:rPr>
                <a:t> </a:t>
              </a:r>
              <a:r>
                <a:rPr lang="es-ES" sz="2800" dirty="0" err="1">
                  <a:solidFill>
                    <a:schemeClr val="bg1"/>
                  </a:solidFill>
                </a:rPr>
                <a:t>segmentation</a:t>
              </a:r>
              <a:r>
                <a:rPr lang="es-ES" sz="2800" dirty="0">
                  <a:solidFill>
                    <a:schemeClr val="bg1"/>
                  </a:solidFill>
                </a:rPr>
                <a:t> (</a:t>
              </a:r>
              <a:r>
                <a:rPr lang="es-ES" sz="2800" dirty="0" err="1">
                  <a:solidFill>
                    <a:schemeClr val="bg1"/>
                  </a:solidFill>
                </a:rPr>
                <a:t>Tiramisu</a:t>
              </a:r>
              <a:r>
                <a:rPr lang="es-ES" sz="2800" dirty="0">
                  <a:solidFill>
                    <a:schemeClr val="bg1"/>
                  </a:solidFill>
                </a:rPr>
                <a:t>):</a:t>
              </a:r>
              <a:endParaRPr lang="en-US" sz="2800" dirty="0">
                <a:solidFill>
                  <a:schemeClr val="bg1"/>
                </a:solidFill>
              </a:endParaRPr>
            </a:p>
          </p:txBody>
        </p:sp>
        <p:sp>
          <p:nvSpPr>
            <p:cNvPr id="17" name="Rectangle 16">
              <a:extLst>
                <a:ext uri="{FF2B5EF4-FFF2-40B4-BE49-F238E27FC236}">
                  <a16:creationId xmlns:a16="http://schemas.microsoft.com/office/drawing/2014/main" id="{E522AAEC-A29B-4DAA-94F9-4BC004E60E74}"/>
                </a:ext>
              </a:extLst>
            </p:cNvPr>
            <p:cNvSpPr/>
            <p:nvPr/>
          </p:nvSpPr>
          <p:spPr>
            <a:xfrm>
              <a:off x="2445076" y="5361262"/>
              <a:ext cx="184731" cy="830997"/>
            </a:xfrm>
            <a:prstGeom prst="rect">
              <a:avLst/>
            </a:prstGeom>
            <a:noFill/>
          </p:spPr>
          <p:txBody>
            <a:bodyPr wrap="none" lIns="91440" tIns="45720" rIns="91440" bIns="45720">
              <a:spAutoFit/>
            </a:bodyPr>
            <a:lstStyle/>
            <a:p>
              <a:pPr algn="ct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pic>
        <p:nvPicPr>
          <p:cNvPr id="6" name="Picture 5">
            <a:extLst>
              <a:ext uri="{FF2B5EF4-FFF2-40B4-BE49-F238E27FC236}">
                <a16:creationId xmlns:a16="http://schemas.microsoft.com/office/drawing/2014/main" id="{E64F6BD8-DA60-4D87-8999-26B4E12D7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697" y="2122787"/>
            <a:ext cx="3622624" cy="4271962"/>
          </a:xfrm>
          <a:prstGeom prst="rect">
            <a:avLst/>
          </a:prstGeom>
        </p:spPr>
      </p:pic>
      <p:sp>
        <p:nvSpPr>
          <p:cNvPr id="15" name="TextBox 14">
            <a:extLst>
              <a:ext uri="{FF2B5EF4-FFF2-40B4-BE49-F238E27FC236}">
                <a16:creationId xmlns:a16="http://schemas.microsoft.com/office/drawing/2014/main" id="{43E882D7-CC9D-4605-9F8A-D5BC935FE45E}"/>
              </a:ext>
            </a:extLst>
          </p:cNvPr>
          <p:cNvSpPr txBox="1"/>
          <p:nvPr/>
        </p:nvSpPr>
        <p:spPr>
          <a:xfrm>
            <a:off x="1341120" y="3171024"/>
            <a:ext cx="6292132" cy="3139321"/>
          </a:xfrm>
          <a:prstGeom prst="rect">
            <a:avLst/>
          </a:prstGeom>
          <a:noFill/>
        </p:spPr>
        <p:txBody>
          <a:bodyPr wrap="square" rtlCol="0">
            <a:spAutoFit/>
          </a:bodyPr>
          <a:lstStyle/>
          <a:p>
            <a:pPr algn="just"/>
            <a:endParaRPr lang="en-US" dirty="0"/>
          </a:p>
          <a:p>
            <a:pPr algn="just"/>
            <a:r>
              <a:rPr lang="es-ES" dirty="0" err="1">
                <a:solidFill>
                  <a:schemeClr val="bg1"/>
                </a:solidFill>
              </a:rPr>
              <a:t>Adapt</a:t>
            </a:r>
            <a:r>
              <a:rPr lang="es-ES" dirty="0">
                <a:solidFill>
                  <a:schemeClr val="bg1"/>
                </a:solidFill>
              </a:rPr>
              <a:t> </a:t>
            </a:r>
            <a:r>
              <a:rPr lang="es-ES" dirty="0" err="1">
                <a:solidFill>
                  <a:schemeClr val="bg1"/>
                </a:solidFill>
              </a:rPr>
              <a:t>DenseNet</a:t>
            </a:r>
            <a:r>
              <a:rPr lang="es-ES" dirty="0">
                <a:solidFill>
                  <a:schemeClr val="bg1"/>
                </a:solidFill>
              </a:rPr>
              <a:t> </a:t>
            </a:r>
            <a:r>
              <a:rPr lang="es-ES" dirty="0" err="1">
                <a:solidFill>
                  <a:schemeClr val="bg1"/>
                </a:solidFill>
              </a:rPr>
              <a:t>classification</a:t>
            </a:r>
            <a:r>
              <a:rPr lang="es-ES" dirty="0">
                <a:solidFill>
                  <a:schemeClr val="bg1"/>
                </a:solidFill>
              </a:rPr>
              <a:t> </a:t>
            </a:r>
            <a:r>
              <a:rPr lang="es-ES" dirty="0" err="1">
                <a:solidFill>
                  <a:schemeClr val="bg1"/>
                </a:solidFill>
              </a:rPr>
              <a:t>networks</a:t>
            </a:r>
            <a:r>
              <a:rPr lang="es-ES" dirty="0">
                <a:solidFill>
                  <a:schemeClr val="bg1"/>
                </a:solidFill>
              </a:rPr>
              <a:t> </a:t>
            </a:r>
            <a:r>
              <a:rPr lang="es-ES" dirty="0" err="1">
                <a:solidFill>
                  <a:schemeClr val="bg1"/>
                </a:solidFill>
              </a:rPr>
              <a:t>into</a:t>
            </a:r>
            <a:r>
              <a:rPr lang="es-ES" dirty="0">
                <a:solidFill>
                  <a:schemeClr val="bg1"/>
                </a:solidFill>
              </a:rPr>
              <a:t> </a:t>
            </a:r>
            <a:r>
              <a:rPr lang="es-ES" dirty="0" err="1">
                <a:solidFill>
                  <a:schemeClr val="bg1"/>
                </a:solidFill>
              </a:rPr>
              <a:t>fully</a:t>
            </a:r>
            <a:r>
              <a:rPr lang="es-ES" dirty="0">
                <a:solidFill>
                  <a:schemeClr val="bg1"/>
                </a:solidFill>
              </a:rPr>
              <a:t> </a:t>
            </a:r>
            <a:r>
              <a:rPr lang="es-ES" dirty="0" err="1">
                <a:solidFill>
                  <a:schemeClr val="bg1"/>
                </a:solidFill>
              </a:rPr>
              <a:t>convolutional</a:t>
            </a:r>
            <a:r>
              <a:rPr lang="es-ES" dirty="0">
                <a:solidFill>
                  <a:schemeClr val="bg1"/>
                </a:solidFill>
              </a:rPr>
              <a:t> </a:t>
            </a:r>
            <a:r>
              <a:rPr lang="es-ES" dirty="0" err="1">
                <a:solidFill>
                  <a:schemeClr val="bg1"/>
                </a:solidFill>
              </a:rPr>
              <a:t>network</a:t>
            </a:r>
            <a:r>
              <a:rPr lang="es-ES" dirty="0">
                <a:solidFill>
                  <a:schemeClr val="bg1"/>
                </a:solidFill>
              </a:rPr>
              <a:t>.</a:t>
            </a:r>
          </a:p>
          <a:p>
            <a:pPr algn="just"/>
            <a:endParaRPr lang="es-ES" dirty="0">
              <a:solidFill>
                <a:schemeClr val="bg1"/>
              </a:solidFill>
            </a:endParaRPr>
          </a:p>
          <a:p>
            <a:pPr algn="just"/>
            <a:r>
              <a:rPr lang="es-ES" dirty="0" err="1">
                <a:solidFill>
                  <a:schemeClr val="bg1"/>
                </a:solidFill>
              </a:rPr>
              <a:t>Built</a:t>
            </a:r>
            <a:r>
              <a:rPr lang="es-ES" dirty="0">
                <a:solidFill>
                  <a:schemeClr val="bg1"/>
                </a:solidFill>
              </a:rPr>
              <a:t> </a:t>
            </a:r>
            <a:r>
              <a:rPr lang="es-ES" dirty="0" err="1">
                <a:solidFill>
                  <a:schemeClr val="bg1"/>
                </a:solidFill>
              </a:rPr>
              <a:t>from</a:t>
            </a:r>
            <a:r>
              <a:rPr lang="es-ES" dirty="0">
                <a:solidFill>
                  <a:schemeClr val="bg1"/>
                </a:solidFill>
              </a:rPr>
              <a:t> a series </a:t>
            </a:r>
            <a:r>
              <a:rPr lang="es-ES" dirty="0" err="1">
                <a:solidFill>
                  <a:schemeClr val="bg1"/>
                </a:solidFill>
              </a:rPr>
              <a:t>of</a:t>
            </a:r>
            <a:r>
              <a:rPr lang="es-ES" dirty="0">
                <a:solidFill>
                  <a:schemeClr val="bg1"/>
                </a:solidFill>
              </a:rPr>
              <a:t> dense blocks </a:t>
            </a:r>
            <a:r>
              <a:rPr lang="es-ES" dirty="0" err="1">
                <a:solidFill>
                  <a:schemeClr val="bg1"/>
                </a:solidFill>
              </a:rPr>
              <a:t>that</a:t>
            </a:r>
            <a:r>
              <a:rPr lang="es-ES" dirty="0">
                <a:solidFill>
                  <a:schemeClr val="bg1"/>
                </a:solidFill>
              </a:rPr>
              <a:t> are </a:t>
            </a:r>
            <a:r>
              <a:rPr lang="es-ES" dirty="0" err="1">
                <a:solidFill>
                  <a:schemeClr val="bg1"/>
                </a:solidFill>
              </a:rPr>
              <a:t>iterative</a:t>
            </a:r>
            <a:r>
              <a:rPr lang="es-ES" dirty="0">
                <a:solidFill>
                  <a:schemeClr val="bg1"/>
                </a:solidFill>
              </a:rPr>
              <a:t> </a:t>
            </a:r>
            <a:r>
              <a:rPr lang="es-ES" dirty="0" err="1">
                <a:solidFill>
                  <a:schemeClr val="bg1"/>
                </a:solidFill>
              </a:rPr>
              <a:t>concatenations</a:t>
            </a:r>
            <a:r>
              <a:rPr lang="es-ES" dirty="0">
                <a:solidFill>
                  <a:schemeClr val="bg1"/>
                </a:solidFill>
              </a:rPr>
              <a:t> </a:t>
            </a:r>
            <a:r>
              <a:rPr lang="es-ES" dirty="0" err="1">
                <a:solidFill>
                  <a:schemeClr val="bg1"/>
                </a:solidFill>
              </a:rPr>
              <a:t>of</a:t>
            </a:r>
            <a:r>
              <a:rPr lang="es-ES" dirty="0">
                <a:solidFill>
                  <a:schemeClr val="bg1"/>
                </a:solidFill>
              </a:rPr>
              <a:t> </a:t>
            </a:r>
            <a:r>
              <a:rPr lang="es-ES" dirty="0" err="1">
                <a:solidFill>
                  <a:schemeClr val="bg1"/>
                </a:solidFill>
              </a:rPr>
              <a:t>previous</a:t>
            </a:r>
            <a:r>
              <a:rPr lang="es-ES" dirty="0">
                <a:solidFill>
                  <a:schemeClr val="bg1"/>
                </a:solidFill>
              </a:rPr>
              <a:t> </a:t>
            </a:r>
            <a:r>
              <a:rPr lang="es-ES" dirty="0" err="1">
                <a:solidFill>
                  <a:schemeClr val="bg1"/>
                </a:solidFill>
              </a:rPr>
              <a:t>feature</a:t>
            </a:r>
            <a:r>
              <a:rPr lang="es-ES" dirty="0">
                <a:solidFill>
                  <a:schemeClr val="bg1"/>
                </a:solidFill>
              </a:rPr>
              <a:t> </a:t>
            </a:r>
            <a:r>
              <a:rPr lang="es-ES" dirty="0" err="1">
                <a:solidFill>
                  <a:schemeClr val="bg1"/>
                </a:solidFill>
              </a:rPr>
              <a:t>maps</a:t>
            </a:r>
            <a:r>
              <a:rPr lang="es-ES" dirty="0">
                <a:solidFill>
                  <a:schemeClr val="bg1"/>
                </a:solidFill>
              </a:rPr>
              <a:t>, </a:t>
            </a:r>
            <a:r>
              <a:rPr lang="es-ES" dirty="0" err="1">
                <a:solidFill>
                  <a:schemeClr val="bg1"/>
                </a:solidFill>
              </a:rPr>
              <a:t>thus</a:t>
            </a:r>
            <a:r>
              <a:rPr lang="es-ES" dirty="0">
                <a:solidFill>
                  <a:schemeClr val="bg1"/>
                </a:solidFill>
              </a:rPr>
              <a:t> </a:t>
            </a:r>
            <a:r>
              <a:rPr lang="es-ES" dirty="0" err="1">
                <a:solidFill>
                  <a:schemeClr val="bg1"/>
                </a:solidFill>
              </a:rPr>
              <a:t>introducing</a:t>
            </a:r>
            <a:r>
              <a:rPr lang="es-ES" dirty="0">
                <a:solidFill>
                  <a:schemeClr val="bg1"/>
                </a:solidFill>
              </a:rPr>
              <a:t> </a:t>
            </a:r>
            <a:r>
              <a:rPr lang="es-ES" dirty="0" err="1">
                <a:solidFill>
                  <a:schemeClr val="bg1"/>
                </a:solidFill>
              </a:rPr>
              <a:t>skip</a:t>
            </a:r>
            <a:r>
              <a:rPr lang="es-ES" dirty="0">
                <a:solidFill>
                  <a:schemeClr val="bg1"/>
                </a:solidFill>
              </a:rPr>
              <a:t> </a:t>
            </a:r>
            <a:r>
              <a:rPr lang="es-ES" dirty="0" err="1">
                <a:solidFill>
                  <a:schemeClr val="bg1"/>
                </a:solidFill>
              </a:rPr>
              <a:t>connections</a:t>
            </a:r>
            <a:r>
              <a:rPr lang="es-ES" dirty="0">
                <a:solidFill>
                  <a:schemeClr val="bg1"/>
                </a:solidFill>
              </a:rPr>
              <a:t> and multi-</a:t>
            </a:r>
            <a:r>
              <a:rPr lang="es-ES" dirty="0" err="1">
                <a:solidFill>
                  <a:schemeClr val="bg1"/>
                </a:solidFill>
              </a:rPr>
              <a:t>scale</a:t>
            </a:r>
            <a:r>
              <a:rPr lang="es-ES" dirty="0">
                <a:solidFill>
                  <a:schemeClr val="bg1"/>
                </a:solidFill>
              </a:rPr>
              <a:t> </a:t>
            </a:r>
            <a:r>
              <a:rPr lang="es-ES" dirty="0" err="1">
                <a:solidFill>
                  <a:schemeClr val="bg1"/>
                </a:solidFill>
              </a:rPr>
              <a:t>supervision</a:t>
            </a:r>
            <a:r>
              <a:rPr lang="es-ES" dirty="0">
                <a:solidFill>
                  <a:schemeClr val="bg1"/>
                </a:solidFill>
              </a:rPr>
              <a:t>.</a:t>
            </a:r>
          </a:p>
          <a:p>
            <a:pPr algn="just"/>
            <a:endParaRPr lang="es-ES" dirty="0">
              <a:solidFill>
                <a:schemeClr val="bg1"/>
              </a:solidFill>
            </a:endParaRPr>
          </a:p>
          <a:p>
            <a:pPr algn="just"/>
            <a:r>
              <a:rPr lang="es-ES" dirty="0">
                <a:solidFill>
                  <a:schemeClr val="bg1"/>
                </a:solidFill>
              </a:rPr>
              <a:t>Introduce </a:t>
            </a:r>
            <a:r>
              <a:rPr lang="es-ES" dirty="0" err="1">
                <a:solidFill>
                  <a:schemeClr val="bg1"/>
                </a:solidFill>
              </a:rPr>
              <a:t>upsampling</a:t>
            </a:r>
            <a:r>
              <a:rPr lang="es-ES" dirty="0">
                <a:solidFill>
                  <a:schemeClr val="bg1"/>
                </a:solidFill>
              </a:rPr>
              <a:t> </a:t>
            </a:r>
            <a:r>
              <a:rPr lang="es-ES" dirty="0" err="1">
                <a:solidFill>
                  <a:schemeClr val="bg1"/>
                </a:solidFill>
              </a:rPr>
              <a:t>operations</a:t>
            </a:r>
            <a:r>
              <a:rPr lang="es-ES" dirty="0">
                <a:solidFill>
                  <a:schemeClr val="bg1"/>
                </a:solidFill>
              </a:rPr>
              <a:t> </a:t>
            </a:r>
            <a:r>
              <a:rPr lang="es-ES" dirty="0" err="1">
                <a:solidFill>
                  <a:schemeClr val="bg1"/>
                </a:solidFill>
              </a:rPr>
              <a:t>to</a:t>
            </a:r>
            <a:r>
              <a:rPr lang="es-ES" dirty="0">
                <a:solidFill>
                  <a:schemeClr val="bg1"/>
                </a:solidFill>
              </a:rPr>
              <a:t> </a:t>
            </a:r>
            <a:r>
              <a:rPr lang="es-ES" dirty="0" err="1">
                <a:solidFill>
                  <a:schemeClr val="bg1"/>
                </a:solidFill>
              </a:rPr>
              <a:t>recover</a:t>
            </a:r>
            <a:r>
              <a:rPr lang="es-ES" dirty="0">
                <a:solidFill>
                  <a:schemeClr val="bg1"/>
                </a:solidFill>
              </a:rPr>
              <a:t> </a:t>
            </a:r>
            <a:r>
              <a:rPr lang="es-ES" dirty="0" err="1">
                <a:solidFill>
                  <a:schemeClr val="bg1"/>
                </a:solidFill>
              </a:rPr>
              <a:t>the</a:t>
            </a:r>
            <a:r>
              <a:rPr lang="es-ES" dirty="0">
                <a:solidFill>
                  <a:schemeClr val="bg1"/>
                </a:solidFill>
              </a:rPr>
              <a:t> </a:t>
            </a:r>
            <a:r>
              <a:rPr lang="es-ES" dirty="0" err="1">
                <a:solidFill>
                  <a:schemeClr val="bg1"/>
                </a:solidFill>
              </a:rPr>
              <a:t>image</a:t>
            </a:r>
            <a:r>
              <a:rPr lang="es-ES" dirty="0">
                <a:solidFill>
                  <a:schemeClr val="bg1"/>
                </a:solidFill>
              </a:rPr>
              <a:t> </a:t>
            </a:r>
            <a:r>
              <a:rPr lang="es-ES" dirty="0" err="1">
                <a:solidFill>
                  <a:schemeClr val="bg1"/>
                </a:solidFill>
              </a:rPr>
              <a:t>resolution</a:t>
            </a:r>
            <a:r>
              <a:rPr lang="es-ES" dirty="0">
                <a:solidFill>
                  <a:schemeClr val="bg1"/>
                </a:solidFill>
              </a:rPr>
              <a:t>.</a:t>
            </a:r>
          </a:p>
          <a:p>
            <a:pPr algn="just"/>
            <a:endParaRPr lang="en-US" dirty="0"/>
          </a:p>
        </p:txBody>
      </p:sp>
    </p:spTree>
    <p:extLst>
      <p:ext uri="{BB962C8B-B14F-4D97-AF65-F5344CB8AC3E}">
        <p14:creationId xmlns:p14="http://schemas.microsoft.com/office/powerpoint/2010/main" val="4151692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1146</Words>
  <Application>Microsoft Office PowerPoint</Application>
  <PresentationFormat>Widescreen</PresentationFormat>
  <Paragraphs>186</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López</dc:creator>
  <cp:lastModifiedBy>Laura López</cp:lastModifiedBy>
  <cp:revision>39</cp:revision>
  <dcterms:created xsi:type="dcterms:W3CDTF">2017-12-08T09:25:17Z</dcterms:created>
  <dcterms:modified xsi:type="dcterms:W3CDTF">2017-12-11T15:52:33Z</dcterms:modified>
</cp:coreProperties>
</file>